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1.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4"/>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305" r:id="rId44"/>
    <p:sldId id="306" r:id="rId45"/>
    <p:sldId id="307" r:id="rId46"/>
    <p:sldId id="308" r:id="rId47"/>
    <p:sldId id="1105" r:id="rId48"/>
    <p:sldId id="311" r:id="rId49"/>
    <p:sldId id="312" r:id="rId50"/>
    <p:sldId id="313" r:id="rId51"/>
    <p:sldId id="314" r:id="rId52"/>
    <p:sldId id="315" r:id="rId53"/>
    <p:sldId id="316" r:id="rId54"/>
    <p:sldId id="1109" r:id="rId55"/>
    <p:sldId id="1110" r:id="rId56"/>
    <p:sldId id="319" r:id="rId57"/>
    <p:sldId id="847" r:id="rId58"/>
    <p:sldId id="320" r:id="rId59"/>
    <p:sldId id="1107" r:id="rId60"/>
    <p:sldId id="1108" r:id="rId61"/>
    <p:sldId id="1106" r:id="rId62"/>
    <p:sldId id="1111" r:id="rId63"/>
    <p:sldId id="321" r:id="rId64"/>
    <p:sldId id="322" r:id="rId65"/>
    <p:sldId id="323" r:id="rId66"/>
    <p:sldId id="324" r:id="rId67"/>
    <p:sldId id="325" r:id="rId68"/>
    <p:sldId id="326" r:id="rId69"/>
    <p:sldId id="327" r:id="rId70"/>
    <p:sldId id="328" r:id="rId71"/>
    <p:sldId id="329" r:id="rId72"/>
    <p:sldId id="330" r:id="rId73"/>
    <p:sldId id="848" r:id="rId74"/>
    <p:sldId id="849" r:id="rId75"/>
    <p:sldId id="851" r:id="rId76"/>
    <p:sldId id="331" r:id="rId77"/>
    <p:sldId id="1144" r:id="rId78"/>
    <p:sldId id="336" r:id="rId79"/>
    <p:sldId id="852" r:id="rId80"/>
    <p:sldId id="334" r:id="rId81"/>
    <p:sldId id="337" r:id="rId82"/>
    <p:sldId id="338" r:id="rId83"/>
    <p:sldId id="339" r:id="rId84"/>
    <p:sldId id="1140"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1079" r:id="rId99"/>
    <p:sldId id="1080" r:id="rId100"/>
    <p:sldId id="353" r:id="rId101"/>
    <p:sldId id="354" r:id="rId102"/>
    <p:sldId id="355" r:id="rId103"/>
    <p:sldId id="356" r:id="rId104"/>
    <p:sldId id="357" r:id="rId105"/>
    <p:sldId id="358" r:id="rId106"/>
    <p:sldId id="359" r:id="rId107"/>
    <p:sldId id="360" r:id="rId108"/>
    <p:sldId id="361" r:id="rId109"/>
    <p:sldId id="1131" r:id="rId110"/>
    <p:sldId id="362" r:id="rId111"/>
    <p:sldId id="365" r:id="rId112"/>
    <p:sldId id="366" r:id="rId113"/>
    <p:sldId id="367" r:id="rId114"/>
    <p:sldId id="368" r:id="rId115"/>
    <p:sldId id="369" r:id="rId116"/>
    <p:sldId id="371" r:id="rId117"/>
    <p:sldId id="1126" r:id="rId118"/>
    <p:sldId id="372" r:id="rId119"/>
    <p:sldId id="1125" r:id="rId120"/>
    <p:sldId id="373" r:id="rId121"/>
    <p:sldId id="374" r:id="rId122"/>
    <p:sldId id="375" r:id="rId123"/>
    <p:sldId id="376" r:id="rId124"/>
    <p:sldId id="377" r:id="rId125"/>
    <p:sldId id="380" r:id="rId126"/>
    <p:sldId id="381" r:id="rId127"/>
    <p:sldId id="382" r:id="rId128"/>
    <p:sldId id="383" r:id="rId129"/>
    <p:sldId id="1081" r:id="rId130"/>
    <p:sldId id="384" r:id="rId131"/>
    <p:sldId id="385" r:id="rId132"/>
    <p:sldId id="386" r:id="rId133"/>
    <p:sldId id="387" r:id="rId134"/>
    <p:sldId id="388" r:id="rId135"/>
    <p:sldId id="389" r:id="rId136"/>
    <p:sldId id="390" r:id="rId137"/>
    <p:sldId id="391" r:id="rId138"/>
    <p:sldId id="853" r:id="rId139"/>
    <p:sldId id="1102" r:id="rId140"/>
    <p:sldId id="855" r:id="rId141"/>
    <p:sldId id="856" r:id="rId142"/>
    <p:sldId id="857" r:id="rId143"/>
    <p:sldId id="858" r:id="rId144"/>
    <p:sldId id="393" r:id="rId145"/>
    <p:sldId id="394" r:id="rId146"/>
    <p:sldId id="395" r:id="rId147"/>
    <p:sldId id="397" r:id="rId148"/>
    <p:sldId id="398" r:id="rId149"/>
    <p:sldId id="402" r:id="rId150"/>
    <p:sldId id="403" r:id="rId151"/>
    <p:sldId id="404" r:id="rId152"/>
    <p:sldId id="405" r:id="rId153"/>
    <p:sldId id="406" r:id="rId154"/>
    <p:sldId id="413" r:id="rId155"/>
    <p:sldId id="414" r:id="rId156"/>
    <p:sldId id="415" r:id="rId157"/>
    <p:sldId id="416" r:id="rId158"/>
    <p:sldId id="417" r:id="rId159"/>
    <p:sldId id="418" r:id="rId160"/>
    <p:sldId id="419" r:id="rId161"/>
    <p:sldId id="420" r:id="rId162"/>
    <p:sldId id="421" r:id="rId163"/>
    <p:sldId id="1113" r:id="rId164"/>
    <p:sldId id="1042" r:id="rId165"/>
    <p:sldId id="1114" r:id="rId166"/>
    <p:sldId id="1127" r:id="rId167"/>
    <p:sldId id="1115" r:id="rId168"/>
    <p:sldId id="1116" r:id="rId169"/>
    <p:sldId id="428" r:id="rId170"/>
    <p:sldId id="429" r:id="rId171"/>
    <p:sldId id="1128" r:id="rId172"/>
    <p:sldId id="430" r:id="rId173"/>
    <p:sldId id="431" r:id="rId174"/>
    <p:sldId id="434" r:id="rId175"/>
    <p:sldId id="435" r:id="rId176"/>
    <p:sldId id="436" r:id="rId177"/>
    <p:sldId id="437" r:id="rId178"/>
    <p:sldId id="438" r:id="rId179"/>
    <p:sldId id="443" r:id="rId180"/>
    <p:sldId id="445" r:id="rId181"/>
    <p:sldId id="446" r:id="rId182"/>
    <p:sldId id="440" r:id="rId183"/>
    <p:sldId id="441" r:id="rId184"/>
    <p:sldId id="442" r:id="rId185"/>
    <p:sldId id="453" r:id="rId186"/>
    <p:sldId id="454" r:id="rId187"/>
    <p:sldId id="455" r:id="rId188"/>
    <p:sldId id="456" r:id="rId189"/>
    <p:sldId id="457" r:id="rId190"/>
    <p:sldId id="458" r:id="rId191"/>
    <p:sldId id="459" r:id="rId192"/>
    <p:sldId id="460" r:id="rId193"/>
    <p:sldId id="461" r:id="rId194"/>
    <p:sldId id="462" r:id="rId195"/>
    <p:sldId id="463" r:id="rId196"/>
    <p:sldId id="464" r:id="rId197"/>
    <p:sldId id="467" r:id="rId198"/>
    <p:sldId id="468" r:id="rId199"/>
    <p:sldId id="469" r:id="rId200"/>
    <p:sldId id="470" r:id="rId201"/>
    <p:sldId id="471" r:id="rId202"/>
    <p:sldId id="472" r:id="rId203"/>
    <p:sldId id="473" r:id="rId204"/>
    <p:sldId id="477" r:id="rId205"/>
    <p:sldId id="478" r:id="rId206"/>
    <p:sldId id="479" r:id="rId207"/>
    <p:sldId id="480" r:id="rId208"/>
    <p:sldId id="481" r:id="rId209"/>
    <p:sldId id="482" r:id="rId210"/>
    <p:sldId id="483" r:id="rId211"/>
    <p:sldId id="484" r:id="rId212"/>
    <p:sldId id="485" r:id="rId213"/>
    <p:sldId id="486" r:id="rId214"/>
    <p:sldId id="487" r:id="rId215"/>
    <p:sldId id="488" r:id="rId216"/>
    <p:sldId id="489" r:id="rId217"/>
    <p:sldId id="490" r:id="rId218"/>
    <p:sldId id="491" r:id="rId219"/>
    <p:sldId id="492" r:id="rId220"/>
    <p:sldId id="493" r:id="rId221"/>
    <p:sldId id="494" r:id="rId222"/>
    <p:sldId id="495" r:id="rId223"/>
    <p:sldId id="496" r:id="rId224"/>
    <p:sldId id="497" r:id="rId225"/>
    <p:sldId id="498" r:id="rId226"/>
    <p:sldId id="499" r:id="rId227"/>
    <p:sldId id="500" r:id="rId228"/>
    <p:sldId id="501" r:id="rId229"/>
    <p:sldId id="502" r:id="rId230"/>
    <p:sldId id="504" r:id="rId231"/>
    <p:sldId id="505" r:id="rId232"/>
    <p:sldId id="506" r:id="rId233"/>
    <p:sldId id="507" r:id="rId234"/>
    <p:sldId id="508" r:id="rId235"/>
    <p:sldId id="509" r:id="rId236"/>
    <p:sldId id="510" r:id="rId237"/>
    <p:sldId id="511" r:id="rId238"/>
    <p:sldId id="512" r:id="rId239"/>
    <p:sldId id="513" r:id="rId240"/>
    <p:sldId id="514" r:id="rId241"/>
    <p:sldId id="515" r:id="rId242"/>
    <p:sldId id="516" r:id="rId243"/>
    <p:sldId id="517" r:id="rId244"/>
    <p:sldId id="518" r:id="rId245"/>
    <p:sldId id="519" r:id="rId246"/>
    <p:sldId id="520" r:id="rId247"/>
    <p:sldId id="521" r:id="rId248"/>
    <p:sldId id="522" r:id="rId249"/>
    <p:sldId id="523" r:id="rId250"/>
    <p:sldId id="1123" r:id="rId251"/>
    <p:sldId id="524" r:id="rId252"/>
    <p:sldId id="1124" r:id="rId253"/>
    <p:sldId id="525" r:id="rId254"/>
    <p:sldId id="526" r:id="rId255"/>
    <p:sldId id="527" r:id="rId256"/>
    <p:sldId id="1122" r:id="rId257"/>
    <p:sldId id="529" r:id="rId258"/>
    <p:sldId id="530" r:id="rId259"/>
    <p:sldId id="531" r:id="rId260"/>
    <p:sldId id="532" r:id="rId261"/>
    <p:sldId id="533" r:id="rId262"/>
    <p:sldId id="534" r:id="rId263"/>
    <p:sldId id="535" r:id="rId264"/>
    <p:sldId id="536" r:id="rId265"/>
    <p:sldId id="537" r:id="rId266"/>
    <p:sldId id="538" r:id="rId267"/>
    <p:sldId id="539" r:id="rId268"/>
    <p:sldId id="540" r:id="rId269"/>
    <p:sldId id="541" r:id="rId270"/>
    <p:sldId id="542" r:id="rId271"/>
    <p:sldId id="543" r:id="rId272"/>
    <p:sldId id="1121" r:id="rId273"/>
    <p:sldId id="544" r:id="rId274"/>
    <p:sldId id="545" r:id="rId275"/>
    <p:sldId id="546" r:id="rId276"/>
    <p:sldId id="547" r:id="rId277"/>
    <p:sldId id="548" r:id="rId278"/>
    <p:sldId id="549" r:id="rId279"/>
    <p:sldId id="550" r:id="rId280"/>
    <p:sldId id="551" r:id="rId281"/>
    <p:sldId id="552" r:id="rId282"/>
    <p:sldId id="553" r:id="rId283"/>
    <p:sldId id="554" r:id="rId284"/>
    <p:sldId id="555" r:id="rId285"/>
    <p:sldId id="556" r:id="rId286"/>
    <p:sldId id="557" r:id="rId287"/>
    <p:sldId id="558" r:id="rId288"/>
    <p:sldId id="618" r:id="rId289"/>
    <p:sldId id="563" r:id="rId290"/>
    <p:sldId id="564" r:id="rId291"/>
    <p:sldId id="565" r:id="rId292"/>
    <p:sldId id="566" r:id="rId293"/>
    <p:sldId id="567" r:id="rId294"/>
    <p:sldId id="570" r:id="rId295"/>
    <p:sldId id="571" r:id="rId296"/>
    <p:sldId id="572" r:id="rId297"/>
    <p:sldId id="573" r:id="rId298"/>
    <p:sldId id="574" r:id="rId299"/>
    <p:sldId id="575" r:id="rId300"/>
    <p:sldId id="576" r:id="rId301"/>
    <p:sldId id="577" r:id="rId302"/>
    <p:sldId id="578" r:id="rId303"/>
    <p:sldId id="579" r:id="rId304"/>
    <p:sldId id="580" r:id="rId305"/>
    <p:sldId id="581" r:id="rId306"/>
    <p:sldId id="582" r:id="rId307"/>
    <p:sldId id="583" r:id="rId308"/>
    <p:sldId id="584" r:id="rId309"/>
    <p:sldId id="585" r:id="rId310"/>
    <p:sldId id="586" r:id="rId311"/>
    <p:sldId id="587" r:id="rId312"/>
    <p:sldId id="588" r:id="rId313"/>
    <p:sldId id="589" r:id="rId314"/>
    <p:sldId id="590" r:id="rId315"/>
    <p:sldId id="1141" r:id="rId316"/>
    <p:sldId id="591" r:id="rId317"/>
    <p:sldId id="1142" r:id="rId318"/>
    <p:sldId id="592" r:id="rId319"/>
    <p:sldId id="593" r:id="rId320"/>
    <p:sldId id="1143" r:id="rId321"/>
    <p:sldId id="594" r:id="rId322"/>
    <p:sldId id="595" r:id="rId323"/>
    <p:sldId id="596" r:id="rId324"/>
    <p:sldId id="597" r:id="rId325"/>
    <p:sldId id="598" r:id="rId326"/>
    <p:sldId id="599" r:id="rId327"/>
    <p:sldId id="602" r:id="rId328"/>
    <p:sldId id="603" r:id="rId329"/>
    <p:sldId id="604" r:id="rId330"/>
    <p:sldId id="605" r:id="rId331"/>
    <p:sldId id="606" r:id="rId332"/>
    <p:sldId id="607" r:id="rId333"/>
    <p:sldId id="619" r:id="rId334"/>
    <p:sldId id="620" r:id="rId335"/>
    <p:sldId id="621" r:id="rId336"/>
    <p:sldId id="622" r:id="rId337"/>
    <p:sldId id="623" r:id="rId338"/>
    <p:sldId id="624" r:id="rId339"/>
    <p:sldId id="625" r:id="rId340"/>
    <p:sldId id="626" r:id="rId341"/>
    <p:sldId id="627" r:id="rId342"/>
    <p:sldId id="628" r:id="rId343"/>
    <p:sldId id="629" r:id="rId344"/>
    <p:sldId id="630" r:id="rId345"/>
    <p:sldId id="631" r:id="rId346"/>
    <p:sldId id="860" r:id="rId347"/>
    <p:sldId id="861" r:id="rId348"/>
    <p:sldId id="862" r:id="rId349"/>
    <p:sldId id="632" r:id="rId350"/>
    <p:sldId id="633" r:id="rId351"/>
    <p:sldId id="634" r:id="rId352"/>
    <p:sldId id="1086" r:id="rId353"/>
    <p:sldId id="635" r:id="rId354"/>
    <p:sldId id="1087" r:id="rId355"/>
    <p:sldId id="636" r:id="rId356"/>
    <p:sldId id="637" r:id="rId357"/>
    <p:sldId id="1088" r:id="rId358"/>
    <p:sldId id="638" r:id="rId359"/>
    <p:sldId id="639" r:id="rId360"/>
    <p:sldId id="640" r:id="rId361"/>
    <p:sldId id="641" r:id="rId362"/>
    <p:sldId id="642" r:id="rId363"/>
    <p:sldId id="643" r:id="rId364"/>
    <p:sldId id="644" r:id="rId365"/>
    <p:sldId id="645" r:id="rId366"/>
    <p:sldId id="646" r:id="rId367"/>
    <p:sldId id="647" r:id="rId368"/>
    <p:sldId id="648" r:id="rId369"/>
    <p:sldId id="649" r:id="rId370"/>
    <p:sldId id="650" r:id="rId371"/>
    <p:sldId id="651" r:id="rId372"/>
    <p:sldId id="652" r:id="rId373"/>
    <p:sldId id="653" r:id="rId374"/>
    <p:sldId id="654" r:id="rId375"/>
    <p:sldId id="655" r:id="rId376"/>
    <p:sldId id="656" r:id="rId377"/>
    <p:sldId id="657" r:id="rId378"/>
    <p:sldId id="658" r:id="rId379"/>
    <p:sldId id="669" r:id="rId380"/>
    <p:sldId id="670" r:id="rId381"/>
    <p:sldId id="1139" r:id="rId382"/>
    <p:sldId id="661" r:id="rId383"/>
    <p:sldId id="662" r:id="rId384"/>
    <p:sldId id="663" r:id="rId385"/>
    <p:sldId id="1132" r:id="rId386"/>
    <p:sldId id="668" r:id="rId387"/>
    <p:sldId id="672" r:id="rId388"/>
    <p:sldId id="673" r:id="rId389"/>
    <p:sldId id="1136" r:id="rId390"/>
    <p:sldId id="1137" r:id="rId391"/>
    <p:sldId id="1138" r:id="rId392"/>
    <p:sldId id="675" r:id="rId393"/>
    <p:sldId id="676" r:id="rId394"/>
    <p:sldId id="677" r:id="rId395"/>
    <p:sldId id="678" r:id="rId396"/>
    <p:sldId id="679" r:id="rId397"/>
    <p:sldId id="680" r:id="rId398"/>
    <p:sldId id="681" r:id="rId399"/>
    <p:sldId id="682" r:id="rId400"/>
    <p:sldId id="683" r:id="rId401"/>
    <p:sldId id="684" r:id="rId402"/>
    <p:sldId id="686" r:id="rId403"/>
    <p:sldId id="688" r:id="rId404"/>
    <p:sldId id="1133" r:id="rId405"/>
    <p:sldId id="692" r:id="rId406"/>
    <p:sldId id="1134" r:id="rId407"/>
    <p:sldId id="1135" r:id="rId408"/>
    <p:sldId id="689" r:id="rId409"/>
    <p:sldId id="690" r:id="rId410"/>
    <p:sldId id="691" r:id="rId411"/>
    <p:sldId id="693" r:id="rId412"/>
    <p:sldId id="694" r:id="rId413"/>
    <p:sldId id="695" r:id="rId414"/>
    <p:sldId id="696" r:id="rId415"/>
    <p:sldId id="697" r:id="rId416"/>
    <p:sldId id="698" r:id="rId417"/>
    <p:sldId id="699" r:id="rId418"/>
    <p:sldId id="700" r:id="rId419"/>
    <p:sldId id="707" r:id="rId420"/>
    <p:sldId id="701" r:id="rId421"/>
    <p:sldId id="702" r:id="rId422"/>
    <p:sldId id="703" r:id="rId423"/>
    <p:sldId id="704" r:id="rId424"/>
    <p:sldId id="1130" r:id="rId425"/>
    <p:sldId id="705" r:id="rId426"/>
    <p:sldId id="708" r:id="rId427"/>
    <p:sldId id="1089" r:id="rId428"/>
    <p:sldId id="864" r:id="rId429"/>
    <p:sldId id="709" r:id="rId430"/>
    <p:sldId id="710" r:id="rId431"/>
    <p:sldId id="711" r:id="rId432"/>
    <p:sldId id="712" r:id="rId433"/>
    <p:sldId id="713" r:id="rId434"/>
    <p:sldId id="714" r:id="rId435"/>
    <p:sldId id="715" r:id="rId436"/>
    <p:sldId id="716" r:id="rId437"/>
    <p:sldId id="717" r:id="rId438"/>
    <p:sldId id="718" r:id="rId439"/>
    <p:sldId id="719" r:id="rId440"/>
    <p:sldId id="720" r:id="rId441"/>
    <p:sldId id="721" r:id="rId442"/>
    <p:sldId id="722" r:id="rId443"/>
    <p:sldId id="723" r:id="rId444"/>
    <p:sldId id="724" r:id="rId445"/>
    <p:sldId id="725" r:id="rId446"/>
    <p:sldId id="726" r:id="rId447"/>
    <p:sldId id="727" r:id="rId448"/>
    <p:sldId id="728" r:id="rId449"/>
    <p:sldId id="729" r:id="rId450"/>
    <p:sldId id="730" r:id="rId451"/>
    <p:sldId id="731" r:id="rId452"/>
    <p:sldId id="732" r:id="rId453"/>
    <p:sldId id="733" r:id="rId454"/>
    <p:sldId id="734" r:id="rId455"/>
    <p:sldId id="735" r:id="rId456"/>
    <p:sldId id="736" r:id="rId457"/>
    <p:sldId id="737" r:id="rId458"/>
    <p:sldId id="738" r:id="rId459"/>
    <p:sldId id="739" r:id="rId460"/>
    <p:sldId id="740" r:id="rId461"/>
    <p:sldId id="741" r:id="rId462"/>
    <p:sldId id="742" r:id="rId463"/>
    <p:sldId id="743" r:id="rId464"/>
    <p:sldId id="744" r:id="rId465"/>
    <p:sldId id="745" r:id="rId466"/>
    <p:sldId id="746" r:id="rId467"/>
    <p:sldId id="747" r:id="rId468"/>
    <p:sldId id="748" r:id="rId469"/>
    <p:sldId id="749" r:id="rId470"/>
    <p:sldId id="750" r:id="rId471"/>
    <p:sldId id="751" r:id="rId472"/>
    <p:sldId id="752" r:id="rId473"/>
    <p:sldId id="753" r:id="rId474"/>
    <p:sldId id="754" r:id="rId475"/>
    <p:sldId id="755" r:id="rId476"/>
    <p:sldId id="756" r:id="rId477"/>
    <p:sldId id="757" r:id="rId478"/>
    <p:sldId id="758" r:id="rId479"/>
    <p:sldId id="759" r:id="rId480"/>
    <p:sldId id="760" r:id="rId481"/>
    <p:sldId id="761" r:id="rId482"/>
    <p:sldId id="762" r:id="rId483"/>
    <p:sldId id="763" r:id="rId484"/>
    <p:sldId id="764" r:id="rId485"/>
    <p:sldId id="765" r:id="rId486"/>
    <p:sldId id="766" r:id="rId487"/>
    <p:sldId id="767" r:id="rId488"/>
    <p:sldId id="768" r:id="rId489"/>
    <p:sldId id="769" r:id="rId490"/>
    <p:sldId id="770" r:id="rId491"/>
    <p:sldId id="771" r:id="rId492"/>
    <p:sldId id="772" r:id="rId493"/>
    <p:sldId id="773" r:id="rId494"/>
    <p:sldId id="774" r:id="rId495"/>
    <p:sldId id="775" r:id="rId496"/>
    <p:sldId id="776" r:id="rId497"/>
    <p:sldId id="777" r:id="rId498"/>
    <p:sldId id="778" r:id="rId499"/>
    <p:sldId id="779" r:id="rId500"/>
    <p:sldId id="780" r:id="rId501"/>
    <p:sldId id="781" r:id="rId502"/>
    <p:sldId id="782" r:id="rId503"/>
    <p:sldId id="783" r:id="rId504"/>
    <p:sldId id="784" r:id="rId505"/>
    <p:sldId id="785" r:id="rId506"/>
    <p:sldId id="786" r:id="rId507"/>
    <p:sldId id="787" r:id="rId508"/>
    <p:sldId id="788" r:id="rId509"/>
    <p:sldId id="789" r:id="rId510"/>
    <p:sldId id="790" r:id="rId511"/>
    <p:sldId id="791" r:id="rId512"/>
    <p:sldId id="792" r:id="rId513"/>
    <p:sldId id="793" r:id="rId514"/>
    <p:sldId id="794" r:id="rId515"/>
    <p:sldId id="795" r:id="rId516"/>
    <p:sldId id="796" r:id="rId517"/>
    <p:sldId id="797" r:id="rId518"/>
    <p:sldId id="798" r:id="rId519"/>
    <p:sldId id="799" r:id="rId520"/>
    <p:sldId id="800" r:id="rId521"/>
    <p:sldId id="801" r:id="rId522"/>
    <p:sldId id="802" r:id="rId523"/>
    <p:sldId id="803" r:id="rId524"/>
    <p:sldId id="804" r:id="rId525"/>
    <p:sldId id="805" r:id="rId526"/>
    <p:sldId id="806" r:id="rId527"/>
    <p:sldId id="807" r:id="rId528"/>
    <p:sldId id="808" r:id="rId529"/>
    <p:sldId id="809" r:id="rId530"/>
    <p:sldId id="810" r:id="rId531"/>
    <p:sldId id="811" r:id="rId532"/>
    <p:sldId id="812" r:id="rId533"/>
    <p:sldId id="813" r:id="rId534"/>
    <p:sldId id="814" r:id="rId535"/>
    <p:sldId id="815" r:id="rId536"/>
    <p:sldId id="816" r:id="rId537"/>
    <p:sldId id="817" r:id="rId538"/>
    <p:sldId id="818" r:id="rId539"/>
    <p:sldId id="819" r:id="rId540"/>
    <p:sldId id="820" r:id="rId541"/>
    <p:sldId id="821" r:id="rId542"/>
    <p:sldId id="822" r:id="rId543"/>
    <p:sldId id="823" r:id="rId544"/>
    <p:sldId id="824" r:id="rId545"/>
    <p:sldId id="825" r:id="rId546"/>
    <p:sldId id="826" r:id="rId547"/>
    <p:sldId id="827" r:id="rId548"/>
    <p:sldId id="828" r:id="rId549"/>
    <p:sldId id="829" r:id="rId550"/>
    <p:sldId id="830" r:id="rId551"/>
    <p:sldId id="831" r:id="rId552"/>
    <p:sldId id="832" r:id="rId553"/>
    <p:sldId id="833" r:id="rId554"/>
    <p:sldId id="834" r:id="rId555"/>
    <p:sldId id="835" r:id="rId556"/>
    <p:sldId id="836" r:id="rId557"/>
    <p:sldId id="837" r:id="rId558"/>
    <p:sldId id="838" r:id="rId559"/>
    <p:sldId id="839" r:id="rId560"/>
    <p:sldId id="840" r:id="rId561"/>
    <p:sldId id="841" r:id="rId562"/>
    <p:sldId id="842" r:id="rId563"/>
    <p:sldId id="843" r:id="rId564"/>
    <p:sldId id="844" r:id="rId565"/>
    <p:sldId id="845" r:id="rId566"/>
    <p:sldId id="863" r:id="rId567"/>
    <p:sldId id="865" r:id="rId568"/>
    <p:sldId id="846" r:id="rId569"/>
    <p:sldId id="503" r:id="rId570"/>
    <p:sldId id="1101" r:id="rId571"/>
    <p:sldId id="1118" r:id="rId572"/>
    <p:sldId id="1120" r:id="rId573"/>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305"/>
            <p14:sldId id="306"/>
            <p14:sldId id="307"/>
            <p14:sldId id="308"/>
            <p14:sldId id="1105"/>
            <p14:sldId id="311"/>
            <p14:sldId id="312"/>
            <p14:sldId id="313"/>
            <p14:sldId id="314"/>
            <p14:sldId id="315"/>
            <p14:sldId id="316"/>
            <p14:sldId id="1109"/>
            <p14:sldId id="1110"/>
            <p14:sldId id="319"/>
            <p14:sldId id="847"/>
            <p14:sldId id="320"/>
            <p14:sldId id="1107"/>
            <p14:sldId id="1108"/>
            <p14:sldId id="1106"/>
            <p14:sldId id="1111"/>
            <p14:sldId id="321"/>
            <p14:sldId id="322"/>
            <p14:sldId id="323"/>
            <p14:sldId id="324"/>
            <p14:sldId id="325"/>
            <p14:sldId id="326"/>
            <p14:sldId id="327"/>
            <p14:sldId id="328"/>
            <p14:sldId id="329"/>
            <p14:sldId id="330"/>
            <p14:sldId id="848"/>
            <p14:sldId id="849"/>
            <p14:sldId id="851"/>
            <p14:sldId id="331"/>
            <p14:sldId id="1144"/>
            <p14:sldId id="336"/>
            <p14:sldId id="852"/>
            <p14:sldId id="334"/>
            <p14:sldId id="337"/>
            <p14:sldId id="338"/>
            <p14:sldId id="339"/>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430"/>
            <p14:sldId id="431"/>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1141"/>
            <p14:sldId id="591"/>
            <p14:sldId id="1142"/>
            <p14:sldId id="592"/>
            <p14:sldId id="593"/>
            <p14:sldId id="114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688"/>
            <p14:sldId id="1133"/>
            <p14:sldId id="692"/>
            <p14:sldId id="1134"/>
            <p14:sldId id="1135"/>
            <p14:sldId id="689"/>
            <p14:sldId id="690"/>
            <p14:sldId id="691"/>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6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commentAuthors" Target="commentAuthors.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viewProps" Target="viewProps.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tableStyles" Target="tableStyles.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notesMaster" Target="notesMasters/notesMaster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presProps" Target="presProp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theme" Target="theme/theme1.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5/18/2020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237</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240</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242</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247</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284</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340</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391</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547</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76</a:t>
            </a:fld>
            <a:endParaRPr lang="en-US"/>
          </a:p>
        </p:txBody>
      </p:sp>
    </p:spTree>
    <p:extLst>
      <p:ext uri="{BB962C8B-B14F-4D97-AF65-F5344CB8AC3E}">
        <p14:creationId xmlns:p14="http://schemas.microsoft.com/office/powerpoint/2010/main" val="3499751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151</a:t>
            </a:fld>
            <a:endParaRPr lang="en-US"/>
          </a:p>
        </p:txBody>
      </p:sp>
    </p:spTree>
    <p:extLst>
      <p:ext uri="{BB962C8B-B14F-4D97-AF65-F5344CB8AC3E}">
        <p14:creationId xmlns:p14="http://schemas.microsoft.com/office/powerpoint/2010/main" val="3107902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153</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165</a:t>
            </a:fld>
            <a:endParaRPr lang="en-US"/>
          </a:p>
        </p:txBody>
      </p:sp>
    </p:spTree>
    <p:extLst>
      <p:ext uri="{BB962C8B-B14F-4D97-AF65-F5344CB8AC3E}">
        <p14:creationId xmlns:p14="http://schemas.microsoft.com/office/powerpoint/2010/main" val="1486492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167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227</a:t>
            </a:fld>
            <a:endParaRPr lang="en-US"/>
          </a:p>
        </p:txBody>
      </p:sp>
    </p:spTree>
    <p:extLst>
      <p:ext uri="{BB962C8B-B14F-4D97-AF65-F5344CB8AC3E}">
        <p14:creationId xmlns:p14="http://schemas.microsoft.com/office/powerpoint/2010/main" val="4237678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5/18/2020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5/18/2020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7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1.jpeg"/><Relationship Id="rId4" Type="http://schemas.openxmlformats.org/officeDocument/2006/relationships/image" Target="../media/image34.png"/><Relationship Id="rId9"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10.xml"/></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52.png"/></Relationships>
</file>

<file path=ppt/slides/_rels/slide2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1.jpeg"/></Relationships>
</file>

<file path=ppt/slides/_rels/slide2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7.png"/><Relationship Id="rId4" Type="http://schemas.openxmlformats.org/officeDocument/2006/relationships/image" Target="../media/image66.png"/></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67.png"/></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7.png"/></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gif"/><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4.g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gif"/><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8.jpeg"/></Relationships>
</file>

<file path=ppt/slides/_rels/slide3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3.jpeg"/></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5.png"/></Relationships>
</file>

<file path=ppt/slides/_rels/slide31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10.jpeg"/></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7.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25.xml.rels><?xml version="1.0" encoding="UTF-8" standalone="yes"?>
<Relationships xmlns="http://schemas.openxmlformats.org/package/2006/relationships"><Relationship Id="rId3" Type="http://schemas.openxmlformats.org/officeDocument/2006/relationships/image" Target="../media/image124.gif"/><Relationship Id="rId2" Type="http://schemas.openxmlformats.org/officeDocument/2006/relationships/image" Target="../media/image123.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3" Type="http://schemas.openxmlformats.org/officeDocument/2006/relationships/image" Target="../media/image131.svg"/><Relationship Id="rId2" Type="http://schemas.openxmlformats.org/officeDocument/2006/relationships/image" Target="../media/image13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jpe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jpeg"/><Relationship Id="rId2" Type="http://schemas.openxmlformats.org/officeDocument/2006/relationships/image" Target="../media/image137.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3" Type="http://schemas.openxmlformats.org/officeDocument/2006/relationships/image" Target="../media/image124.gif"/><Relationship Id="rId2" Type="http://schemas.openxmlformats.org/officeDocument/2006/relationships/image" Target="../media/image123.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1.png"/></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2.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86894" y="4407344"/>
            <a:ext cx="5113797" cy="1931155"/>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32322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230813"/>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73414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5190872"/>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587551"/>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478542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t>
            </a:r>
            <a:r>
              <a:rPr lang="en-IN">
                <a:latin typeface="Palatino Linotype" panose="02040502050505030304" pitchFamily="18" charset="0"/>
                <a:cs typeface="Arial" panose="020B0604020202020204" pitchFamily="34" charset="0"/>
              </a:rPr>
              <a:t>any left most </a:t>
            </a:r>
            <a:r>
              <a:rPr lang="en-IN" dirty="0">
                <a:latin typeface="Palatino Linotype" panose="02040502050505030304" pitchFamily="18"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25525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107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56286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6310382"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02938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501" y="929669"/>
            <a:ext cx="9959459" cy="892552"/>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Palatino Linotype" panose="02040502050505030304" pitchFamily="18" charset="0"/>
                <a:cs typeface="Arial" panose="020B0604020202020204" pitchFamily="34" charset="0"/>
              </a:rPr>
              <a:t>relational model</a:t>
            </a:r>
            <a:r>
              <a:rPr lang="en-IN" sz="2400" b="1" dirty="0">
                <a:latin typeface="Palatino Linotype" panose="02040502050505030304" pitchFamily="18"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126654" y="2269628"/>
            <a:ext cx="216597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198662" y="2333996"/>
            <a:ext cx="9286490" cy="4047332"/>
            <a:chOff x="1198662" y="2277271"/>
            <a:chExt cx="9286490" cy="4047332"/>
          </a:xfrm>
        </p:grpSpPr>
        <p:sp>
          <p:nvSpPr>
            <p:cNvPr id="3" name="Rectangle 2"/>
            <p:cNvSpPr/>
            <p:nvPr/>
          </p:nvSpPr>
          <p:spPr>
            <a:xfrm>
              <a:off x="11986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a16="http://schemas.microsoft.com/office/drawing/2014/main" id="{C3D829A5-6299-4F5E-A94C-E548DCF8ED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0590"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8177334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409011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155977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63288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62513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89233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166758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742033"/>
            <a:ext cx="11377264" cy="3847207"/>
          </a:xfrm>
          <a:prstGeom prst="rect">
            <a:avLst/>
          </a:prstGeom>
        </p:spPr>
        <p:txBody>
          <a:bodyPr wrap="square">
            <a:spAutoFit/>
          </a:bodyPr>
          <a:lstStyle/>
          <a:p>
            <a:pPr algn="just"/>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
            </a:r>
            <a:r>
              <a:rPr lang="en-US" sz="1600"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sz="1600" dirty="0">
              <a:solidFill>
                <a:schemeClr val="tx1">
                  <a:lumMod val="85000"/>
                  <a:lumOff val="15000"/>
                </a:schemeClr>
              </a:solidFill>
              <a:latin typeface="Palatino Linotype" panose="02040502050505030304" pitchFamily="18" charset="0"/>
            </a:endParaRPr>
          </a:p>
          <a:p>
            <a:pPr algn="just"/>
            <a:r>
              <a:rPr lang="en-US" sz="1600" b="1" dirty="0">
                <a:solidFill>
                  <a:schemeClr val="bg1"/>
                </a:solidFill>
                <a:latin typeface="Palatino Linotype" panose="02040502050505030304" pitchFamily="18" charset="0"/>
              </a:rPr>
              <a:t>Relation</a:t>
            </a:r>
            <a:r>
              <a:rPr lang="en-US" sz="1600" dirty="0">
                <a:solidFill>
                  <a:schemeClr val="bg1"/>
                </a:solidFill>
                <a:latin typeface="Palatino Linotype" panose="02040502050505030304" pitchFamily="18" charset="0"/>
              </a:rPr>
              <a:t> </a:t>
            </a:r>
            <a:r>
              <a:rPr lang="en-US" sz="1600" b="1" dirty="0">
                <a:solidFill>
                  <a:schemeClr val="bg1"/>
                </a:solidFill>
                <a:latin typeface="Palatino Linotype" panose="02040502050505030304" pitchFamily="18" charset="0"/>
              </a:rPr>
              <a:t>key</a:t>
            </a:r>
            <a:r>
              <a:rPr lang="en-US" sz="1600"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sz="1600" dirty="0">
              <a:solidFill>
                <a:schemeClr val="accent1">
                  <a:lumMod val="75000"/>
                </a:schemeClr>
              </a:solidFill>
              <a:latin typeface="Palatino Linotype" panose="02040502050505030304" pitchFamily="18" charset="0"/>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830265"/>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Palatino Linotype" panose="02040502050505030304" pitchFamily="18" charset="0"/>
              </a:rPr>
              <a:t>Relational model organizes data into one or more </a:t>
            </a:r>
            <a:r>
              <a:rPr lang="en-US" dirty="0">
                <a:solidFill>
                  <a:srgbClr val="00B0F0"/>
                </a:solidFill>
                <a:latin typeface="Palatino Linotype" panose="02040502050505030304" pitchFamily="18" charset="0"/>
              </a:rPr>
              <a:t>tables</a:t>
            </a:r>
            <a:r>
              <a:rPr lang="en-US" dirty="0">
                <a:solidFill>
                  <a:srgbClr val="222222"/>
                </a:solidFill>
                <a:latin typeface="Palatino Linotype" panose="02040502050505030304" pitchFamily="18" charset="0"/>
              </a:rPr>
              <a:t> (or "relations") of </a:t>
            </a:r>
            <a:r>
              <a:rPr lang="en-US" dirty="0">
                <a:solidFill>
                  <a:srgbClr val="00B0F0"/>
                </a:solidFill>
                <a:latin typeface="Palatino Linotype" panose="02040502050505030304" pitchFamily="18" charset="0"/>
              </a:rPr>
              <a:t>columns</a:t>
            </a:r>
            <a:r>
              <a:rPr lang="en-US" dirty="0">
                <a:solidFill>
                  <a:srgbClr val="222222"/>
                </a:solidFill>
                <a:latin typeface="Palatino Linotype" panose="02040502050505030304" pitchFamily="18" charset="0"/>
              </a:rPr>
              <a:t> and </a:t>
            </a:r>
            <a:r>
              <a:rPr lang="en-US" dirty="0">
                <a:solidFill>
                  <a:srgbClr val="00B0F0"/>
                </a:solidFill>
                <a:latin typeface="Palatino Linotype" panose="02040502050505030304" pitchFamily="18" charset="0"/>
              </a:rPr>
              <a:t>rows</a:t>
            </a:r>
            <a:r>
              <a:rPr lang="en-US" dirty="0">
                <a:solidFill>
                  <a:srgbClr val="222222"/>
                </a:solidFill>
                <a:latin typeface="Palatino Linotype" panose="02040502050505030304" pitchFamily="18" charset="0"/>
              </a:rPr>
              <a:t>. Rows are also called </a:t>
            </a:r>
            <a:r>
              <a:rPr lang="en-US" dirty="0">
                <a:solidFill>
                  <a:srgbClr val="00B0F0"/>
                </a:solidFill>
                <a:latin typeface="Palatino Linotype" panose="02040502050505030304" pitchFamily="18" charset="0"/>
              </a:rPr>
              <a:t>records</a:t>
            </a:r>
            <a:r>
              <a:rPr lang="en-US" dirty="0">
                <a:solidFill>
                  <a:srgbClr val="222222"/>
                </a:solidFill>
                <a:latin typeface="Palatino Linotype" panose="02040502050505030304" pitchFamily="18" charset="0"/>
              </a:rPr>
              <a:t> or </a:t>
            </a:r>
            <a:r>
              <a:rPr lang="en-US" dirty="0">
                <a:solidFill>
                  <a:srgbClr val="00B0F0"/>
                </a:solidFill>
                <a:latin typeface="Palatino Linotype" panose="02040502050505030304" pitchFamily="18" charset="0"/>
              </a:rPr>
              <a:t>tuples</a:t>
            </a:r>
            <a:r>
              <a:rPr lang="en-US" dirty="0">
                <a:solidFill>
                  <a:srgbClr val="222222"/>
                </a:solidFill>
                <a:latin typeface="Palatino Linotype" panose="02040502050505030304" pitchFamily="18" charset="0"/>
              </a:rPr>
              <a:t>. Columns are also called </a:t>
            </a:r>
            <a:r>
              <a:rPr lang="en-US" dirty="0">
                <a:solidFill>
                  <a:srgbClr val="00B0F0"/>
                </a:solidFill>
                <a:latin typeface="Palatino Linotype" panose="02040502050505030304" pitchFamily="18" charset="0"/>
              </a:rPr>
              <a:t>attributes</a:t>
            </a:r>
            <a:r>
              <a:rPr lang="en-US" dirty="0">
                <a:solidFill>
                  <a:srgbClr val="0B0080"/>
                </a:solidFill>
                <a:latin typeface="Palatino Linotype" panose="02040502050505030304" pitchFamily="18" charset="0"/>
              </a:rPr>
              <a:t>.</a:t>
            </a:r>
            <a:endParaRPr lang="en-IN" dirty="0">
              <a:solidFill>
                <a:srgbClr val="0B008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1CC94690-DC32-48D5-B386-CE29E3C5FE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358716" y="3053859"/>
            <a:ext cx="11206151" cy="1754326"/>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(29, '</a:t>
            </a:r>
            <a:r>
              <a:rPr lang="en-IN" dirty="0">
                <a:solidFill>
                  <a:srgbClr val="00B050"/>
                </a:solidFill>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a:t>
            </a:r>
            <a:r>
              <a:rPr lang="en-IN" dirty="0" err="1">
                <a:solidFill>
                  <a:srgbClr val="00B050"/>
                </a:solidFill>
                <a:latin typeface="Arial" panose="020B0604020202020204" pitchFamily="34" charset="0"/>
                <a:cs typeface="Arial" panose="020B0604020202020204" pitchFamily="34" charset="0"/>
              </a:rPr>
              <a:t>patil</a:t>
            </a:r>
            <a:r>
              <a:rPr lang="en-IN" dirty="0">
                <a:latin typeface="Arial" panose="020B0604020202020204" pitchFamily="34" charset="0"/>
                <a:cs typeface="Arial" panose="020B0604020202020204" pitchFamily="34" charset="0"/>
              </a:rPr>
              <a:t>', '1999-11-10', '</a:t>
            </a:r>
            <a:r>
              <a:rPr lang="en-IN" dirty="0">
                <a:solidFill>
                  <a:srgbClr val="00B050"/>
                </a:solidFill>
                <a:latin typeface="Arial" panose="020B0604020202020204" pitchFamily="34" charset="0"/>
                <a:cs typeface="Arial" panose="020B0604020202020204" pitchFamily="34" charset="0"/>
              </a:rPr>
              <a:t>sharmin.patil@gmail.com</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nameLast, DOB,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(30, '</a:t>
            </a:r>
            <a:r>
              <a:rPr lang="en-IN" dirty="0">
                <a:solidFill>
                  <a:srgbClr val="00B050"/>
                </a:solidFill>
                <a:latin typeface="Arial" panose="020B0604020202020204" pitchFamily="34" charset="0"/>
                <a:cs typeface="Arial" panose="020B0604020202020204" pitchFamily="34" charset="0"/>
              </a:rPr>
              <a:t>john</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thomas</a:t>
            </a:r>
            <a:r>
              <a:rPr lang="en-IN" dirty="0">
                <a:latin typeface="Arial" panose="020B0604020202020204" pitchFamily="34" charset="0"/>
                <a:cs typeface="Arial" panose="020B0604020202020204" pitchFamily="34" charset="0"/>
              </a:rPr>
              <a:t>', '1983-11-10', '</a:t>
            </a:r>
            <a:r>
              <a:rPr lang="en-IN" dirty="0">
                <a:solidFill>
                  <a:srgbClr val="00B050"/>
                </a:solidFill>
                <a:latin typeface="Arial" panose="020B0604020202020204" pitchFamily="34" charset="0"/>
                <a:cs typeface="Arial" panose="020B0604020202020204" pitchFamily="34" charset="0"/>
              </a:rPr>
              <a:t>john.thomas@gmail.com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(31, '</a:t>
            </a:r>
            <a:r>
              <a:rPr lang="en-IN" dirty="0">
                <a:solidFill>
                  <a:srgbClr val="00B050"/>
                </a:solidFill>
                <a:latin typeface="Arial" panose="020B0604020202020204" pitchFamily="34" charset="0"/>
                <a:cs typeface="Arial" panose="020B0604020202020204" pitchFamily="34" charset="0"/>
              </a:rPr>
              <a:t>jack</a:t>
            </a:r>
            <a:r>
              <a:rPr lang="en-IN" dirty="0">
                <a:latin typeface="Arial" panose="020B0604020202020204" pitchFamily="34" charset="0"/>
                <a:cs typeface="Arial" panose="020B0604020202020204" pitchFamily="34" charset="0"/>
              </a:rPr>
              <a:t>', '1980-01-14', '</a:t>
            </a:r>
            <a:r>
              <a:rPr lang="en-IN" dirty="0">
                <a:solidFill>
                  <a:srgbClr val="00B050"/>
                </a:solidFill>
                <a:latin typeface="Arial" panose="020B0604020202020204" pitchFamily="34" charset="0"/>
                <a:cs typeface="Arial" panose="020B0604020202020204" pitchFamily="34" charset="0"/>
              </a:rPr>
              <a:t>jack.thorn@gmail.com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(32,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(33, '</a:t>
            </a:r>
            <a:r>
              <a:rPr lang="en-IN" dirty="0">
                <a:solidFill>
                  <a:srgbClr val="00B050"/>
                </a:solidFill>
                <a:latin typeface="Arial" panose="020B0604020202020204" pitchFamily="34" charset="0"/>
                <a:cs typeface="Arial" panose="020B0604020202020204" pitchFamily="34" charset="0"/>
              </a:rPr>
              <a:t>jr.</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(34, '</a:t>
            </a:r>
            <a:r>
              <a:rPr lang="en-IN" dirty="0">
                <a:solidFill>
                  <a:srgbClr val="00B050"/>
                </a:solidFill>
                <a:latin typeface="Arial" panose="020B0604020202020204" pitchFamily="34" charset="0"/>
                <a:cs typeface="Arial" panose="020B0604020202020204" pitchFamily="34" charset="0"/>
              </a:rPr>
              <a:t>sr. james</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8716" y="2571276"/>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65822"/>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endParaRPr lang="en-IN" sz="2000" dirty="0">
              <a:latin typeface="Palatino Linotype" panose="02040502050505030304" pitchFamily="18" charset="0"/>
              <a:cs typeface="Segoe UI Light" panose="020B0502040204020203" pitchFamily="34" charset="0"/>
            </a:endParaRPr>
          </a:p>
        </p:txBody>
      </p:sp>
      <p:sp>
        <p:nvSpPr>
          <p:cNvPr id="2" name="Rectangle 1"/>
          <p:cNvSpPr/>
          <p:nvPr/>
        </p:nvSpPr>
        <p:spPr>
          <a:xfrm>
            <a:off x="312075" y="4007966"/>
            <a:ext cx="11449272" cy="107721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475961"/>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5155913"/>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ID=35, nameLast='</a:t>
            </a:r>
            <a:r>
              <a:rPr lang="en-IN" dirty="0" err="1">
                <a:solidFill>
                  <a:srgbClr val="00B050"/>
                </a:solidFill>
                <a:latin typeface="Arial" panose="020B0604020202020204" pitchFamily="34" charset="0"/>
                <a:cs typeface="Arial" panose="020B0604020202020204" pitchFamily="34" charset="0"/>
              </a:rPr>
              <a:t>patel</a:t>
            </a:r>
            <a:r>
              <a:rPr lang="en-IN" dirty="0">
                <a:latin typeface="Arial" panose="020B0604020202020204" pitchFamily="34" charset="0"/>
                <a:cs typeface="Arial" panose="020B0604020202020204" pitchFamily="34" charset="0"/>
              </a:rPr>
              <a:t>', DOB ='2000-04-21', nameFirst ='</a:t>
            </a:r>
            <a:r>
              <a:rPr lang="en-IN" dirty="0" err="1">
                <a:solidFill>
                  <a:srgbClr val="00B050"/>
                </a:solidFill>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emailID = '</a:t>
            </a:r>
            <a:r>
              <a:rPr lang="en-IN" dirty="0">
                <a:solidFill>
                  <a:srgbClr val="00B050"/>
                </a:solidFill>
                <a:latin typeface="Arial" panose="020B0604020202020204" pitchFamily="34" charset="0"/>
                <a:cs typeface="Arial" panose="020B0604020202020204" pitchFamily="34" charset="0"/>
              </a:rPr>
              <a:t>rajan.patel@gmail.com</a:t>
            </a:r>
            <a:r>
              <a:rPr lang="en-IN" dirty="0">
                <a:latin typeface="Arial" panose="020B0604020202020204" pitchFamily="34" charset="0"/>
                <a:cs typeface="Arial" panose="020B0604020202020204" pitchFamily="34" charset="0"/>
              </a:rPr>
              <a:t>');</a:t>
            </a: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ID=36, nameFirst ='</a:t>
            </a:r>
            <a:r>
              <a:rPr lang="en-IN" dirty="0" err="1">
                <a:solidFill>
                  <a:srgbClr val="00B050"/>
                </a:solidFill>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nameLast='</a:t>
            </a:r>
            <a:r>
              <a:rPr lang="en-IN" dirty="0" err="1">
                <a:solidFill>
                  <a:srgbClr val="00B050"/>
                </a:solidFill>
                <a:latin typeface="Arial" panose="020B0604020202020204" pitchFamily="34" charset="0"/>
                <a:cs typeface="Arial" panose="020B0604020202020204" pitchFamily="34" charset="0"/>
              </a:rPr>
              <a:t>pawar</a:t>
            </a:r>
            <a:r>
              <a:rPr lang="en-IN" dirty="0">
                <a:latin typeface="Arial" panose="020B0604020202020204" pitchFamily="34" charset="0"/>
                <a:cs typeface="Arial" panose="020B0604020202020204" pitchFamily="34" charset="0"/>
              </a:rPr>
              <a:t>', DOB ='2000-04-21', emailID = '</a:t>
            </a:r>
            <a:r>
              <a:rPr lang="en-IN" dirty="0">
                <a:solidFill>
                  <a:srgbClr val="00B050"/>
                </a:solidFill>
                <a:latin typeface="Arial" panose="020B0604020202020204" pitchFamily="34" charset="0"/>
                <a:cs typeface="Arial" panose="020B0604020202020204" pitchFamily="34" charset="0"/>
              </a:rPr>
              <a:t>ramesh.pawar@gmail.com</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924944"/>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4516365"/>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newstudent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newstudent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766601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805607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dname='xyz'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c1='x' </a:t>
            </a:r>
            <a:r>
              <a:rPr lang="en-IN" dirty="0">
                <a:solidFill>
                  <a:srgbClr val="0077AA"/>
                </a:solidFill>
                <a:latin typeface="Arial" panose="020B0604020202020204" pitchFamily="34"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loc</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 = 'x'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 50</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 = 'x'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 50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3770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682776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LOC</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&lt;50</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&lt;50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950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1191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27" y="3189969"/>
            <a:ext cx="8839200" cy="3323987"/>
          </a:xfrm>
          <a:prstGeom prst="rect">
            <a:avLst/>
          </a:prstGeom>
        </p:spPr>
        <p:txBody>
          <a:bodyPr wrap="square">
            <a:spAutoFit/>
          </a:bodyPr>
          <a:lstStyle/>
          <a:p>
            <a:r>
              <a:rPr lang="en-IN" sz="2400" b="1" dirty="0">
                <a:latin typeface="Palatino Linotype" panose="02040502050505030304" pitchFamily="18"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columns is insignificant – </a:t>
            </a:r>
            <a:r>
              <a:rPr lang="en-IN" dirty="0">
                <a:solidFill>
                  <a:schemeClr val="tx2">
                    <a:lumMod val="50000"/>
                  </a:schemeClr>
                </a:solidFill>
                <a:latin typeface="Palatino Linotype" panose="02040502050505030304" pitchFamily="18" charset="0"/>
              </a:rPr>
              <a:t>(unimportant)</a:t>
            </a:r>
            <a:r>
              <a:rPr lang="en-IN" sz="2000"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rows is insignificant</a:t>
            </a:r>
            <a:r>
              <a:rPr lang="en-IN" sz="2400" dirty="0">
                <a:solidFill>
                  <a:schemeClr val="tx2">
                    <a:lumMod val="50000"/>
                  </a:schemeClr>
                </a:solidFill>
                <a:latin typeface="Palatino Linotype" panose="02040502050505030304" pitchFamily="18" charset="0"/>
              </a:rPr>
              <a:t> </a:t>
            </a:r>
            <a:r>
              <a:rPr lang="en-IN" sz="2000" dirty="0">
                <a:solidFill>
                  <a:schemeClr val="tx2">
                    <a:lumMod val="50000"/>
                  </a:schemeClr>
                </a:solidFill>
                <a:latin typeface="Palatino Linotype" panose="02040502050505030304" pitchFamily="18" charset="0"/>
              </a:rPr>
              <a:t>–</a:t>
            </a:r>
            <a:r>
              <a:rPr lang="en-IN" sz="2400" dirty="0">
                <a:solidFill>
                  <a:schemeClr val="tx2">
                    <a:lumMod val="50000"/>
                  </a:schemeClr>
                </a:solidFill>
                <a:latin typeface="Palatino Linotype" panose="02040502050505030304" pitchFamily="18" charset="0"/>
              </a:rPr>
              <a:t> </a:t>
            </a:r>
            <a:r>
              <a:rPr lang="en-IN" dirty="0">
                <a:solidFill>
                  <a:schemeClr val="tx2">
                    <a:lumMod val="50000"/>
                  </a:schemeClr>
                </a:solidFill>
                <a:latin typeface="Palatino Linotype" panose="02040502050505030304" pitchFamily="18" charset="0"/>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552169308"/>
              </p:ext>
            </p:extLst>
          </p:nvPr>
        </p:nvGraphicFramePr>
        <p:xfrm>
          <a:off x="439598" y="934462"/>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463358" y="3836299"/>
            <a:ext cx="4285875" cy="1015663"/>
          </a:xfrm>
          <a:prstGeom prst="rect">
            <a:avLst/>
          </a:prstGeom>
        </p:spPr>
        <p:txBody>
          <a:bodyPr wrap="square">
            <a:spAutoFit/>
          </a:bodyPr>
          <a:lstStyle/>
          <a:p>
            <a:r>
              <a:rPr lang="en-US" sz="2000" b="1" dirty="0">
                <a:solidFill>
                  <a:srgbClr val="006C86"/>
                </a:solidFill>
                <a:latin typeface="Palatino Linotype" panose="02040502050505030304" pitchFamily="18" charset="0"/>
              </a:rPr>
              <a:t>Attribute</a:t>
            </a:r>
            <a:r>
              <a:rPr lang="en-US" sz="2000" dirty="0">
                <a:solidFill>
                  <a:srgbClr val="006C86"/>
                </a:solidFill>
                <a:latin typeface="Palatino Linotype" panose="02040502050505030304" pitchFamily="18" charset="0"/>
              </a:rPr>
              <a:t> </a:t>
            </a:r>
            <a:r>
              <a:rPr lang="en-US" sz="2000" b="1" dirty="0">
                <a:solidFill>
                  <a:srgbClr val="006C86"/>
                </a:solidFill>
                <a:latin typeface="Palatino Linotype" panose="02040502050505030304" pitchFamily="18" charset="0"/>
              </a:rPr>
              <a:t>domain</a:t>
            </a:r>
            <a:r>
              <a:rPr lang="en-US" sz="2000" dirty="0">
                <a:solidFill>
                  <a:srgbClr val="006C86"/>
                </a:solidFill>
                <a:latin typeface="Palatino Linotype" panose="02040502050505030304" pitchFamily="18" charset="0"/>
              </a:rPr>
              <a:t> − Every attribute has some pre-defined datatypes, known as attribute domain.</a:t>
            </a:r>
          </a:p>
        </p:txBody>
      </p:sp>
      <p:pic>
        <p:nvPicPr>
          <p:cNvPr id="6" name="Picture 5">
            <a:extLst>
              <a:ext uri="{FF2B5EF4-FFF2-40B4-BE49-F238E27FC236}">
                <a16:creationId xmlns:a16="http://schemas.microsoft.com/office/drawing/2014/main" id="{E7FC3177-8D53-42D4-B284-592D640A8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073700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5674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94654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2632072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51E0F08-B58D-432B-8AA9-828A88C791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29475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248784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99451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3537017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49562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6067735"/>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 </a:t>
            </a:r>
            <a:r>
              <a:rPr lang="en-IN" sz="2000" b="1" i="1" dirty="0">
                <a:solidFill>
                  <a:srgbClr val="FF0000"/>
                </a:solidFill>
                <a:latin typeface="Palatino Linotype" panose="02040502050505030304" pitchFamily="18" charset="0"/>
                <a:cs typeface="Arial" panose="020B0604020202020204" pitchFamily="34" charset="0"/>
              </a:rPr>
              <a:t>(in Relational Algebra </a:t>
            </a:r>
            <a:r>
              <a:rPr lang="en-IN" sz="2000" i="1" dirty="0">
                <a:solidFill>
                  <a:srgbClr val="FF0000"/>
                </a:solidFill>
                <a:latin typeface="Palatino Linotype" panose="02040502050505030304" pitchFamily="18" charset="0"/>
                <a:cs typeface="Arial" panose="020B0604020202020204" pitchFamily="34" charset="0"/>
              </a:rPr>
              <a:t>"</a:t>
            </a:r>
            <a:r>
              <a:rPr lang="en-IN" sz="2000" b="1" i="1" dirty="0">
                <a:solidFill>
                  <a:srgbClr val="FF0000"/>
                </a:solidFill>
                <a:latin typeface="Palatino Linotype" panose="02040502050505030304" pitchFamily="18" charset="0"/>
                <a:cs typeface="Arial" panose="020B0604020202020204" pitchFamily="34" charset="0"/>
              </a:rPr>
              <a:t>R</a:t>
            </a:r>
            <a:r>
              <a:rPr lang="en-IN" sz="2000" i="1" dirty="0">
                <a:solidFill>
                  <a:srgbClr val="FF0000"/>
                </a:solidFill>
                <a:latin typeface="Palatino Linotype" panose="02040502050505030304" pitchFamily="18" charset="0"/>
                <a:cs typeface="Arial" panose="020B0604020202020204" pitchFamily="34" charset="0"/>
              </a:rPr>
              <a:t>" </a:t>
            </a:r>
            <a:r>
              <a:rPr lang="en-IN" sz="2000" b="1" i="1" dirty="0">
                <a:solidFill>
                  <a:srgbClr val="FF0000"/>
                </a:solidFill>
                <a:latin typeface="Palatino Linotype" panose="02040502050505030304" pitchFamily="18" charset="0"/>
                <a:cs typeface="Arial" panose="020B0604020202020204" pitchFamily="34" charset="0"/>
              </a:rPr>
              <a:t>stands for relation)</a:t>
            </a:r>
            <a:r>
              <a:rPr lang="en-IN" sz="28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In Database, a relation represents a </a:t>
            </a:r>
            <a:r>
              <a:rPr lang="en-IN" sz="2400" b="1" dirty="0">
                <a:solidFill>
                  <a:srgbClr val="C00000"/>
                </a:solidFill>
                <a:latin typeface="Palatino Linotype" panose="02040502050505030304" pitchFamily="18" charset="0"/>
                <a:cs typeface="Arial" panose="020B0604020202020204" pitchFamily="34" charset="0"/>
              </a:rPr>
              <a:t>table</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or an </a:t>
            </a:r>
            <a:r>
              <a:rPr lang="en-IN" sz="2400" b="1" dirty="0">
                <a:solidFill>
                  <a:srgbClr val="C00000"/>
                </a:solidFill>
                <a:latin typeface="Palatino Linotype" panose="02040502050505030304" pitchFamily="18" charset="0"/>
                <a:cs typeface="Arial" panose="020B0604020202020204" pitchFamily="34" charset="0"/>
              </a:rPr>
              <a:t>entity</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than contain attributes.</a:t>
            </a:r>
          </a:p>
        </p:txBody>
      </p:sp>
      <p:sp>
        <p:nvSpPr>
          <p:cNvPr id="5" name="Rectangle 4"/>
          <p:cNvSpPr/>
          <p:nvPr/>
        </p:nvSpPr>
        <p:spPr>
          <a:xfrm>
            <a:off x="334566" y="2060848"/>
            <a:ext cx="11449272" cy="830997"/>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Relationship: </a:t>
            </a:r>
            <a:r>
              <a:rPr lang="en-IN" sz="2000" dirty="0">
                <a:latin typeface="Palatino Linotype" panose="02040502050505030304" pitchFamily="18" charset="0"/>
                <a:cs typeface="Arial" panose="020B0604020202020204" pitchFamily="34" charset="0"/>
              </a:rPr>
              <a:t>In database, relationship is that how the two entities are </a:t>
            </a:r>
            <a:r>
              <a:rPr lang="en-IN" sz="2400" b="1" dirty="0">
                <a:solidFill>
                  <a:srgbClr val="0070C0"/>
                </a:solidFill>
                <a:latin typeface="Palatino Linotype" panose="02040502050505030304" pitchFamily="18" charset="0"/>
                <a:cs typeface="Arial" panose="020B0604020202020204" pitchFamily="34" charset="0"/>
              </a:rPr>
              <a:t>connected</a:t>
            </a:r>
            <a:r>
              <a:rPr lang="en-IN" sz="2400" dirty="0">
                <a:solidFill>
                  <a:srgbClr val="0070C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140968"/>
            <a:ext cx="6798657" cy="954107"/>
          </a:xfrm>
          <a:prstGeom prst="rect">
            <a:avLst/>
          </a:prstGeom>
          <a:noFill/>
        </p:spPr>
        <p:txBody>
          <a:bodyPr wrap="square">
            <a:spAutoFit/>
          </a:bodyPr>
          <a:lstStyle/>
          <a:p>
            <a:r>
              <a:rPr lang="en-IN" sz="2800" b="1" dirty="0">
                <a:solidFill>
                  <a:srgbClr val="C00000"/>
                </a:solidFill>
                <a:latin typeface="Palatino Linotype" panose="02040502050505030304" pitchFamily="18" charset="0"/>
                <a:cs typeface="Arial" panose="020B0604020202020204" pitchFamily="34" charset="0"/>
              </a:rPr>
              <a:t>Primary/Foreign key</a:t>
            </a:r>
            <a:r>
              <a:rPr lang="en-IN" sz="2800" dirty="0">
                <a:latin typeface="Palatino Linotype" panose="02040502050505030304" pitchFamily="18" charset="0"/>
                <a:cs typeface="Arial" panose="020B0604020202020204" pitchFamily="34" charset="0"/>
              </a:rPr>
              <a:t> is used to specify this relationship.</a:t>
            </a:r>
          </a:p>
        </p:txBody>
      </p:sp>
      <p:sp>
        <p:nvSpPr>
          <p:cNvPr id="7" name="Rectangle 6"/>
          <p:cNvSpPr/>
          <p:nvPr/>
        </p:nvSpPr>
        <p:spPr>
          <a:xfrm>
            <a:off x="334566" y="5416239"/>
            <a:ext cx="8715436" cy="1138773"/>
          </a:xfrm>
          <a:prstGeom prst="rect">
            <a:avLst/>
          </a:prstGeom>
        </p:spPr>
        <p:txBody>
          <a:bodyPr wrap="square">
            <a:spAutoFit/>
          </a:bodyPr>
          <a:lstStyle/>
          <a:p>
            <a:r>
              <a:rPr lang="en-US" sz="2400" b="1" dirty="0">
                <a:solidFill>
                  <a:srgbClr val="FF0000"/>
                </a:solidFill>
                <a:latin typeface="Palatino Linotype" panose="02040502050505030304" pitchFamily="18" charset="0"/>
              </a:rPr>
              <a:t>Note:</a:t>
            </a:r>
          </a:p>
          <a:p>
            <a:pPr marL="342900" indent="-342900">
              <a:buFont typeface="Arial" pitchFamily="34" charset="0"/>
              <a:buChar char="•"/>
            </a:pPr>
            <a:endParaRPr lang="en-US" sz="800" b="1" dirty="0">
              <a:solidFill>
                <a:srgbClr val="006C86"/>
              </a:solidFill>
              <a:latin typeface="Palatino Linotype" panose="02040502050505030304"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Table -</a:t>
            </a:r>
            <a:r>
              <a:rPr lang="en-US" dirty="0">
                <a:solidFill>
                  <a:schemeClr val="tx1">
                    <a:lumMod val="85000"/>
                    <a:lumOff val="15000"/>
                  </a:schemeClr>
                </a:solidFill>
                <a:latin typeface="Palatino Linotype" panose="02040502050505030304" pitchFamily="18" charset="0"/>
              </a:rPr>
              <a:t> The physical </a:t>
            </a:r>
            <a:r>
              <a:rPr lang="en-US" dirty="0">
                <a:solidFill>
                  <a:schemeClr val="tx1">
                    <a:lumMod val="85000"/>
                    <a:lumOff val="15000"/>
                  </a:schemeClr>
                </a:solidFill>
                <a:latin typeface="Palatino Linotype" panose="02040502050505030304" pitchFamily="18" charset="0"/>
                <a:cs typeface="Arial" panose="020B0604020202020204" pitchFamily="34" charset="0"/>
              </a:rPr>
              <a:t>instantiation</a:t>
            </a:r>
            <a:r>
              <a:rPr lang="en-US" dirty="0">
                <a:solidFill>
                  <a:schemeClr val="tx1">
                    <a:lumMod val="85000"/>
                    <a:lumOff val="15000"/>
                  </a:schemeClr>
                </a:solidFill>
                <a:latin typeface="Palatino Linotype" panose="02040502050505030304" pitchFamily="18" charset="0"/>
              </a:rPr>
              <a:t> of a relation in the database schema.</a:t>
            </a: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logical construct that organizes data into rows and columns</a:t>
            </a:r>
            <a:r>
              <a:rPr lang="en-US" dirty="0">
                <a:solidFill>
                  <a:srgbClr val="006C86"/>
                </a:solidFill>
                <a:latin typeface="Palatino Linotype" panose="02040502050505030304" pitchFamily="18" charset="0"/>
              </a:rPr>
              <a:t>.</a:t>
            </a:r>
          </a:p>
        </p:txBody>
      </p:sp>
      <p:sp>
        <p:nvSpPr>
          <p:cNvPr id="8" name="Rectangle 7"/>
          <p:cNvSpPr/>
          <p:nvPr/>
        </p:nvSpPr>
        <p:spPr>
          <a:xfrm>
            <a:off x="352312" y="4186270"/>
            <a:ext cx="3510645"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Foreign Key is also know as </a:t>
            </a:r>
            <a:r>
              <a:rPr lang="en-US" dirty="0">
                <a:solidFill>
                  <a:srgbClr val="006C86"/>
                </a:solidFill>
                <a:latin typeface="Palatino Linotype" panose="02040502050505030304" pitchFamily="18" charset="0"/>
                <a:cs typeface="Arial" panose="020B0604020202020204" pitchFamily="34" charset="0"/>
              </a:rPr>
              <a:t>Reference</a:t>
            </a:r>
            <a:r>
              <a:rPr lang="en-US" dirty="0">
                <a:solidFill>
                  <a:srgbClr val="006C86"/>
                </a:solidFill>
                <a:latin typeface="Palatino Linotype" panose="02040502050505030304" pitchFamily="18" charset="0"/>
              </a:rPr>
              <a:t>/Referential key.</a:t>
            </a:r>
          </a:p>
        </p:txBody>
      </p:sp>
      <p:pic>
        <p:nvPicPr>
          <p:cNvPr id="9" name="Picture 8">
            <a:extLst>
              <a:ext uri="{FF2B5EF4-FFF2-40B4-BE49-F238E27FC236}">
                <a16:creationId xmlns:a16="http://schemas.microsoft.com/office/drawing/2014/main" id="{E04241D7-FB68-4667-9345-F4EC76ECC3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357923"/>
            <a:ext cx="11809310" cy="428835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r>
              <a:rPr lang="en-US"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r>
              <a:rPr lang="en-US" dirty="0">
                <a:latin typeface="Arial" panose="020B0604020202020204" pitchFamily="34" charset="0"/>
                <a:ea typeface="Times New Roman" panose="02020603050405020304" pitchFamily="18" charset="0"/>
              </a:rPr>
              <a:t> ;</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30891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1524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1074373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8959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3970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5959981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147732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(1 &gt; 2, 2, 3) </a:t>
            </a:r>
            <a:r>
              <a:rPr lang="en-US" dirty="0">
                <a:solidFill>
                  <a:srgbClr val="0077AA"/>
                </a:solidFill>
                <a:latin typeface="Arial" panose="020B0604020202020204" pitchFamily="34" charset="0"/>
              </a:rPr>
              <a:t>as</a:t>
            </a:r>
            <a:r>
              <a:rPr lang="en-US" dirty="0">
                <a:latin typeface="Arial" panose="020B0604020202020204" pitchFamily="34" charset="0"/>
                <a:ea typeface="Times New Roman" panose="02020603050405020304" pitchFamily="18" charset="0"/>
              </a:rPr>
              <a:t> R1;</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(sal = 3000, 'Ok', 'Not Bad') 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(sal = 3000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ename = 'FORD', 'Y', 'N') 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(comm is NULL </a:t>
            </a:r>
            <a:r>
              <a:rPr lang="en-US" dirty="0">
                <a:solidFill>
                  <a:srgbClr val="0077AA"/>
                </a:solidFill>
                <a:latin typeface="Arial" panose="020B0604020202020204" pitchFamily="34" charset="0"/>
              </a:rPr>
              <a:t>&amp;&amp;</a:t>
            </a:r>
            <a:r>
              <a:rPr lang="en-US" dirty="0">
                <a:latin typeface="Arial" panose="020B0604020202020204" pitchFamily="34" charset="0"/>
                <a:ea typeface="Times New Roman" panose="02020603050405020304" pitchFamily="18" charset="0"/>
              </a:rPr>
              <a:t>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0077AA"/>
                </a:solidFill>
                <a:latin typeface="Arial" panose="020B0604020202020204" pitchFamily="34" charset="0"/>
              </a:rPr>
              <a:t>IF</a:t>
            </a:r>
            <a:r>
              <a:rPr lang="en-IN" dirty="0">
                <a:latin typeface="Arial" panose="020B0604020202020204" pitchFamily="34" charset="0"/>
                <a:ea typeface="Times New Roman" panose="02020603050405020304" pitchFamily="18" charset="0"/>
              </a:rPr>
              <a:t>(deptno = 10, 'Sales', IF(deptno = 20 , 'Purchase' ,'N/A')) 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88955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NULLIF(1, 1) </a:t>
            </a:r>
            <a:r>
              <a:rPr lang="en-US" dirty="0">
                <a:solidFill>
                  <a:srgbClr val="0077AA"/>
                </a:solidFill>
                <a:latin typeface="Arial" panose="020B0604020202020204" pitchFamily="34" charset="0"/>
              </a:rPr>
              <a:t>as</a:t>
            </a:r>
            <a:r>
              <a:rPr lang="en-US" dirty="0">
                <a:latin typeface="Arial" panose="020B0604020202020204" pitchFamily="34" charset="0"/>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NULLIF(1, 2) as R1;</a:t>
            </a:r>
            <a:endParaRPr lang="en-IN" dirty="0">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5291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A database is a system to </a:t>
            </a:r>
            <a:r>
              <a:rPr lang="en-US" sz="3200" b="1" dirty="0">
                <a:solidFill>
                  <a:srgbClr val="C00000"/>
                </a:solidFill>
                <a:latin typeface="Palatino Linotype" panose="02040502050505030304" pitchFamily="18" charset="0"/>
                <a:cs typeface="Arial" pitchFamily="34" charset="0"/>
              </a:rPr>
              <a:t>organize, store </a:t>
            </a:r>
            <a:r>
              <a:rPr lang="en-US" sz="2400" dirty="0">
                <a:latin typeface="Palatino Linotype" panose="02040502050505030304" pitchFamily="18" charset="0"/>
                <a:cs typeface="Arial" pitchFamily="34" charset="0"/>
              </a:rPr>
              <a:t>and</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retrieve</a:t>
            </a:r>
            <a:r>
              <a:rPr lang="en-US" sz="2800" b="1"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large amounts of data easily, which is stored in </a:t>
            </a:r>
            <a:r>
              <a:rPr lang="en-US" sz="3200" b="1" dirty="0">
                <a:solidFill>
                  <a:srgbClr val="C00000"/>
                </a:solidFill>
                <a:latin typeface="Palatino Linotype" panose="02040502050505030304" pitchFamily="18" charset="0"/>
                <a:cs typeface="Arial" pitchFamily="34" charset="0"/>
              </a:rPr>
              <a:t>one </a:t>
            </a:r>
            <a:r>
              <a:rPr lang="en-US" sz="2400" dirty="0">
                <a:latin typeface="Palatino Linotype" panose="02040502050505030304" pitchFamily="18" charset="0"/>
                <a:cs typeface="Arial" pitchFamily="34" charset="0"/>
              </a:rPr>
              <a:t>or</a:t>
            </a:r>
            <a:r>
              <a:rPr lang="en-US" sz="3200" b="1" dirty="0">
                <a:solidFill>
                  <a:srgbClr val="C00000"/>
                </a:solidFill>
                <a:latin typeface="Palatino Linotype" panose="02040502050505030304" pitchFamily="18" charset="0"/>
                <a:cs typeface="Arial" pitchFamily="34" charset="0"/>
              </a:rPr>
              <a:t> more data files</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by </a:t>
            </a:r>
            <a:r>
              <a:rPr lang="en-US" sz="3200" b="1" dirty="0">
                <a:solidFill>
                  <a:srgbClr val="C00000"/>
                </a:solidFill>
                <a:latin typeface="Palatino Linotype" panose="02040502050505030304" pitchFamily="18" charset="0"/>
                <a:cs typeface="Arial" pitchFamily="34" charset="0"/>
              </a:rPr>
              <a:t>one</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more</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users</a:t>
            </a:r>
            <a:r>
              <a:rPr lang="en-US" sz="3200" b="1" dirty="0">
                <a:latin typeface="Palatino Linotype" panose="02040502050505030304" pitchFamily="18"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Each database is a collection of tables, which are called </a:t>
            </a:r>
            <a:r>
              <a:rPr lang="en-US" sz="3200" b="1" dirty="0">
                <a:solidFill>
                  <a:srgbClr val="C00000"/>
                </a:solidFill>
                <a:latin typeface="Palatino Linotype" panose="02040502050505030304" pitchFamily="18" charset="0"/>
                <a:cs typeface="Arial" pitchFamily="34" charset="0"/>
              </a:rPr>
              <a:t>relations</a:t>
            </a:r>
            <a:r>
              <a:rPr lang="en-US" sz="2400" dirty="0">
                <a:latin typeface="Palatino Linotype" panose="02040502050505030304" pitchFamily="18" charset="0"/>
                <a:cs typeface="Arial" pitchFamily="34" charset="0"/>
              </a:rPr>
              <a:t>, hence the name </a:t>
            </a:r>
            <a:r>
              <a:rPr lang="en-US" sz="2400" b="1" dirty="0">
                <a:latin typeface="Palatino Linotype" panose="02040502050505030304" pitchFamily="18" charset="0"/>
                <a:cs typeface="Arial" pitchFamily="34" charset="0"/>
              </a:rPr>
              <a:t>"</a:t>
            </a:r>
            <a:r>
              <a:rPr lang="en-US" sz="3200" b="1" dirty="0">
                <a:solidFill>
                  <a:srgbClr val="C00000"/>
                </a:solidFill>
                <a:latin typeface="Palatino Linotype" panose="02040502050505030304" pitchFamily="18" charset="0"/>
                <a:cs typeface="Arial" pitchFamily="34" charset="0"/>
              </a:rPr>
              <a:t>relational database</a:t>
            </a:r>
            <a:r>
              <a:rPr lang="en-US" sz="2400" b="1" dirty="0">
                <a:latin typeface="Palatino Linotype" panose="02040502050505030304" pitchFamily="18" charset="0"/>
                <a:cs typeface="Arial" pitchFamily="34" charset="0"/>
              </a:rPr>
              <a:t>"</a:t>
            </a:r>
            <a:r>
              <a:rPr lang="en-US" sz="2400" dirty="0">
                <a:latin typeface="Palatino Linotype" panose="02040502050505030304" pitchFamily="18"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a16="http://schemas.microsoft.com/office/drawing/2014/main" id="{8253DD02-06C7-467D-9D3F-D1515E2544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4958115"/>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6286455"/>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509120"/>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94743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sp>
        <p:nvSpPr>
          <p:cNvPr id="9" name="Rectangle 8">
            <a:extLst>
              <a:ext uri="{FF2B5EF4-FFF2-40B4-BE49-F238E27FC236}">
                <a16:creationId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4921173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a:stretch>
            <a:fillRect/>
          </a:stretch>
        </p:blipFill>
        <p:spPr>
          <a:xfrm>
            <a:off x="694606" y="113754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696159" y="744850"/>
            <a:ext cx="1160511" cy="369332"/>
          </a:xfrm>
          <a:prstGeom prst="rect">
            <a:avLst/>
          </a:prstGeom>
        </p:spPr>
        <p:txBody>
          <a:bodyPr wrap="none">
            <a:spAutoFit/>
          </a:bodyPr>
          <a:lstStyle/>
          <a:p>
            <a:r>
              <a:rPr lang="en-IN" dirty="0"/>
              <a:t>EMP Table</a:t>
            </a:r>
          </a:p>
        </p:txBody>
      </p:sp>
    </p:spTree>
    <p:extLst>
      <p:ext uri="{BB962C8B-B14F-4D97-AF65-F5344CB8AC3E}">
        <p14:creationId xmlns:p14="http://schemas.microsoft.com/office/powerpoint/2010/main" val="409196845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deptno = 10;</a:t>
            </a:r>
          </a:p>
          <a:p>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or</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sal&gt;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isActive = TRUE;</a:t>
            </a:r>
          </a:p>
        </p:txBody>
      </p:sp>
    </p:spTree>
    <p:extLst>
      <p:ext uri="{BB962C8B-B14F-4D97-AF65-F5344CB8AC3E}">
        <p14:creationId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770538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 between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in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a16="http://schemas.microsoft.com/office/drawing/2014/main" id="{7B7EB04C-9742-41F7-9553-04C8652B11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NOT NULL</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a:stretch>
            <a:fillRect/>
          </a:stretch>
        </p:blipFill>
        <p:spPr>
          <a:xfrm>
            <a:off x="118542" y="2054918"/>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a:stretch>
            <a:fillRect/>
          </a:stretch>
        </p:blipFill>
        <p:spPr>
          <a:xfrm>
            <a:off x="6088951" y="2054918"/>
            <a:ext cx="5602483" cy="2238178"/>
          </a:xfrm>
          <a:prstGeom prst="rect">
            <a:avLst/>
          </a:prstGeom>
        </p:spPr>
      </p:pic>
    </p:spTree>
    <p:extLst>
      <p:ext uri="{BB962C8B-B14F-4D97-AF65-F5344CB8AC3E}">
        <p14:creationId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empno, ename, job, sal, comm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empno, ename, job, sal, comm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IS </a:t>
            </a:r>
            <a:r>
              <a:rPr lang="en-IN" dirty="0">
                <a:solidFill>
                  <a:schemeClr val="accent4">
                    <a:lumMod val="50000"/>
                  </a:schemeClr>
                </a:solidFill>
                <a:latin typeface="Arial" panose="020B0604020202020204" pitchFamily="34" charset="0"/>
                <a:cs typeface="Arial" panose="020B0604020202020204" pitchFamily="34" charset="0"/>
              </a:rPr>
              <a:t>TRUE</a:t>
            </a:r>
            <a:r>
              <a:rPr lang="en-IN" dirty="0">
                <a:latin typeface="Arial" panose="020B0604020202020204" pitchFamily="34" charset="0"/>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904591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a16="http://schemas.microsoft.com/office/drawing/2014/main" id="{24429927-F588-4886-BD1D-7CE50EF5B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4262018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_</a:t>
            </a:r>
            <a:r>
              <a:rPr lang="en-IN" dirty="0">
                <a:latin typeface="Palatino Linotype" panose="02040502050505030304" pitchFamily="18"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5E74"/>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8C5315A-4DC5-47ED-9938-B257667C87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713722"/>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8479" y="5229200"/>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45212453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156826"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1374729"/>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8702218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399350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5075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Palatino Linotype" panose="02040502050505030304" pitchFamily="18" charset="0"/>
                <a:cs typeface="Arial" pitchFamily="34" charset="0"/>
              </a:rPr>
              <a:t>Data is any </a:t>
            </a:r>
            <a:r>
              <a:rPr lang="en-US" sz="2400" b="1" dirty="0">
                <a:solidFill>
                  <a:srgbClr val="0070C0"/>
                </a:solidFill>
                <a:latin typeface="Palatino Linotype" panose="02040502050505030304" pitchFamily="18" charset="0"/>
                <a:cs typeface="Arial" pitchFamily="34" charset="0"/>
              </a:rPr>
              <a:t>facts</a:t>
            </a:r>
            <a:r>
              <a:rPr lang="en-US" sz="2400" dirty="0">
                <a:latin typeface="Palatino Linotype" panose="02040502050505030304" pitchFamily="18" charset="0"/>
                <a:cs typeface="Arial" pitchFamily="34" charset="0"/>
              </a:rPr>
              <a:t> that can be recorded and that can be processed by a computer. e.g.</a:t>
            </a:r>
          </a:p>
          <a:p>
            <a:endParaRPr lang="en-US" sz="800" dirty="0">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number, text, </a:t>
            </a:r>
            <a:r>
              <a:rPr lang="en-US" sz="1600" dirty="0">
                <a:latin typeface="Palatino Linotype" panose="02040502050505030304" pitchFamily="18" charset="0"/>
                <a:cs typeface="Arial" pitchFamily="34" charset="0"/>
              </a:rPr>
              <a:t>or</a:t>
            </a:r>
            <a:r>
              <a:rPr lang="en-US" sz="2000" dirty="0">
                <a:latin typeface="Palatino Linotype" panose="02040502050505030304" pitchFamily="18" charset="0"/>
                <a:cs typeface="Arial" pitchFamily="34" charset="0"/>
              </a:rPr>
              <a:t> </a:t>
            </a:r>
            <a:r>
              <a:rPr lang="en-US" sz="2000" b="1" dirty="0">
                <a:solidFill>
                  <a:srgbClr val="0070C0"/>
                </a:solidFill>
                <a:latin typeface="Palatino Linotype" panose="02040502050505030304" pitchFamily="18"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images, audio, video, </a:t>
            </a:r>
            <a:r>
              <a:rPr lang="en-US" sz="1600" dirty="0">
                <a:latin typeface="Palatino Linotype" panose="02040502050505030304" pitchFamily="18" charset="0"/>
                <a:cs typeface="Arial" pitchFamily="34" charset="0"/>
              </a:rPr>
              <a:t>or</a:t>
            </a:r>
            <a:r>
              <a:rPr lang="en-US" sz="2000" b="1" dirty="0">
                <a:solidFill>
                  <a:srgbClr val="0070C0"/>
                </a:solidFill>
                <a:latin typeface="Palatino Linotype" panose="02040502050505030304" pitchFamily="18" charset="0"/>
                <a:cs typeface="Arial" pitchFamily="34" charset="0"/>
              </a:rPr>
              <a:t> signal</a:t>
            </a:r>
            <a:endParaRPr lang="en-US" sz="1600" dirty="0">
              <a:latin typeface="Palatino Linotype" panose="02040502050505030304" pitchFamily="18"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algn="ctr"/>
            <a:r>
              <a:rPr lang="en-US" sz="2400" dirty="0">
                <a:latin typeface="Palatino Linotype" panose="02040502050505030304" pitchFamily="18" charset="0"/>
                <a:cs typeface="Arial" pitchFamily="34" charset="0"/>
              </a:rPr>
              <a:t>Data can be in the form of </a:t>
            </a:r>
            <a:r>
              <a:rPr lang="en-US" sz="3200" b="1" dirty="0">
                <a:solidFill>
                  <a:srgbClr val="0070C0"/>
                </a:solidFill>
                <a:latin typeface="Palatino Linotype" panose="02040502050505030304" pitchFamily="18" charset="0"/>
                <a:cs typeface="Arial" pitchFamily="34" charset="0"/>
              </a:rPr>
              <a:t>Text</a:t>
            </a:r>
            <a:r>
              <a:rPr lang="en-US" sz="2800" dirty="0">
                <a:latin typeface="Palatino Linotype" panose="02040502050505030304" pitchFamily="18" charset="0"/>
                <a:cs typeface="Arial" pitchFamily="34" charset="0"/>
              </a:rPr>
              <a:t> or </a:t>
            </a:r>
            <a:r>
              <a:rPr lang="en-US" sz="3200" b="1" dirty="0">
                <a:solidFill>
                  <a:srgbClr val="0070C0"/>
                </a:solidFill>
                <a:latin typeface="Palatino Linotype" panose="02040502050505030304" pitchFamily="18"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a16="http://schemas.microsoft.com/office/drawing/2014/main" id="{0A12C050-14E4-4A44-924C-B74435DE2D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hlinkClick r:id="rId4" action="ppaction://hlinksldjump"/>
            <a:extLst>
              <a:ext uri="{FF2B5EF4-FFF2-40B4-BE49-F238E27FC236}">
                <a16:creationId xmlns:a16="http://schemas.microsoft.com/office/drawing/2014/main" id="{D75C6600-57FB-4A08-B5DE-B5A3A0C7827E}"/>
              </a:ext>
            </a:extLst>
          </p:cNvPr>
          <p:cNvSpPr/>
          <p:nvPr/>
        </p:nvSpPr>
        <p:spPr>
          <a:xfrm>
            <a:off x="11135766" y="6107510"/>
            <a:ext cx="606256" cy="338554"/>
          </a:xfrm>
          <a:prstGeom prst="rect">
            <a:avLst/>
          </a:prstGeom>
        </p:spPr>
        <p:txBody>
          <a:bodyPr wrap="none">
            <a:spAutoFit/>
          </a:bodyPr>
          <a:lstStyle/>
          <a:p>
            <a:r>
              <a:rPr lang="en-US" sz="1600" dirty="0">
                <a:latin typeface="Palatino Linotype" panose="02040502050505030304" pitchFamily="18" charset="0"/>
                <a:cs typeface="Arial" panose="020B0604020202020204" pitchFamily="34" charset="0"/>
              </a:rPr>
              <a:t>back</a:t>
            </a:r>
            <a:endParaRPr lang="en-IN"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97352"/>
            <a:ext cx="1173730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92696"/>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4511030" y="353944"/>
            <a:ext cx="1152128"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a:t>
            </a:r>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2970805"/>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name, </a:t>
            </a:r>
            <a:r>
              <a:rPr lang="en-US" dirty="0">
                <a:solidFill>
                  <a:srgbClr val="DD4A68"/>
                </a:solidFill>
                <a:latin typeface="Arial" panose="020B0604020202020204" pitchFamily="34" charset="0"/>
              </a:rPr>
              <a:t>COUNT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student_cards </a:t>
            </a:r>
            <a:r>
              <a:rPr lang="en-US" dirty="0">
                <a:solidFill>
                  <a:srgbClr val="0077AA"/>
                </a:solidFill>
                <a:latin typeface="Arial" panose="020B0604020202020204" pitchFamily="34" charset="0"/>
                <a:cs typeface="Times New Roman" panose="02020603050405020304" pitchFamily="18" charset="0"/>
              </a:rPr>
              <a:t>GROUP</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BY</a:t>
            </a:r>
            <a:r>
              <a:rPr lang="en-US" dirty="0">
                <a:latin typeface="Arial" panose="020B0604020202020204" pitchFamily="34" charset="0"/>
                <a:ea typeface="Times New Roman" panose="02020603050405020304" pitchFamily="18" charset="0"/>
              </a:rPr>
              <a:t> name;</a:t>
            </a:r>
            <a:endParaRPr lang="en-IN"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cs typeface="Times New Roman" panose="02020603050405020304" pitchFamily="18" charset="0"/>
              </a:rPr>
              <a:t> orderdate,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cs typeface="Times New Roman" panose="02020603050405020304" pitchFamily="18" charset="0"/>
              </a:rPr>
              <a:t>Total Amount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cs typeface="Times New Roman" panose="02020603050405020304" pitchFamily="18" charset="0"/>
              </a:rPr>
              <a:t> student_order </a:t>
            </a:r>
            <a:r>
              <a:rPr lang="en-US" dirty="0">
                <a:solidFill>
                  <a:srgbClr val="0077AA"/>
                </a:solidFill>
                <a:latin typeface="Arial" panose="020B0604020202020204" pitchFamily="34" charset="0"/>
                <a:cs typeface="Times New Roman" panose="02020603050405020304" pitchFamily="18" charset="0"/>
              </a:rPr>
              <a:t>GROUP BY </a:t>
            </a:r>
            <a:r>
              <a:rPr lang="en-US" dirty="0">
                <a:latin typeface="Arial" panose="020B0604020202020204" pitchFamily="34" charset="0"/>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Which Were Not Placed By Students</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Which Were Placed Directly</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endParaRPr lang="en-IN" dirty="0">
              <a:latin typeface="Arial" panose="020B0604020202020204" pitchFamily="34" charset="0"/>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008520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25209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41882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a:stretch>
            <a:fillRect/>
          </a:stretch>
        </p:blipFill>
        <p:spPr>
          <a:xfrm>
            <a:off x="805367" y="3068960"/>
            <a:ext cx="1634363" cy="3528392"/>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24615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359963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578474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371989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542444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880294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85656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008378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5000132"/>
      </p:ext>
    </p:extLst>
  </p:cSld>
  <p:clrMapOvr>
    <a:masterClrMapping/>
  </p:clrMapOvr>
  <p:transition spd="slow"/>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1659357"/>
      </p:ext>
    </p:extLst>
  </p:cSld>
  <p:clrMapOvr>
    <a:masterClrMapping/>
  </p:clrMapOvr>
  <p:transition spd="slow"/>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7647403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693681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2458651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9801973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5927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784877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9812243"/>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68862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8980210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656743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68090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439524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3532869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485133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901781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16864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40500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134F28D-5004-42E8-88E4-35F87CBACC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79365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022549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25793968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m.name, s.name, m.rate, s.rate, m.rate + s.rate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US" dirty="0">
                <a:latin typeface="Arial" panose="020B0604020202020204" pitchFamily="34" charset="0"/>
                <a:cs typeface="Arial" panose="020B0604020202020204" pitchFamily="34" charset="0"/>
              </a:rPr>
              <a:t> "TOTAL"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student, modules;</a:t>
            </a:r>
            <a:endPar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a:t>
            </a:r>
            <a:r>
              <a:rPr lang="en-US" dirty="0">
                <a:latin typeface="Arial" panose="020B0604020202020204" pitchFamily="34" charset="0"/>
                <a:cs typeface="Arial" panose="020B0604020202020204" pitchFamily="34" charset="0"/>
              </a:rPr>
              <a:t>,  type, COUNT(*) "</a:t>
            </a:r>
            <a:r>
              <a:rPr lang="en-US" dirty="0">
                <a:solidFill>
                  <a:srgbClr val="00B050"/>
                </a:solidFill>
                <a:latin typeface="Arial" panose="020B0604020202020204" pitchFamily="34" charset="0"/>
                <a:cs typeface="Arial" panose="020B0604020202020204" pitchFamily="34" charset="0"/>
              </a:rPr>
              <a:t>Total </a:t>
            </a:r>
            <a:r>
              <a:rPr lang="en-IN" dirty="0">
                <a:solidFill>
                  <a:srgbClr val="00B050"/>
                </a:solidFill>
                <a:latin typeface="Arial" panose="020B0604020202020204" pitchFamily="34" charset="0"/>
                <a:cs typeface="Arial" panose="020B0604020202020204" pitchFamily="34" charset="0"/>
              </a:rPr>
              <a:t>Students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cost</a:t>
            </a:r>
            <a:r>
              <a:rPr lang="en-US" dirty="0">
                <a:latin typeface="Arial" panose="020B0604020202020204" pitchFamily="34" charset="0"/>
                <a:cs typeface="Arial" panose="020B0604020202020204" pitchFamily="34" charset="0"/>
              </a:rPr>
              <a:t> * COUNT(*) "</a:t>
            </a:r>
            <a:r>
              <a:rPr lang="en-US" dirty="0">
                <a:solidFill>
                  <a:srgbClr val="00B050"/>
                </a:solidFill>
                <a:latin typeface="Arial" panose="020B0604020202020204" pitchFamily="34" charset="0"/>
                <a:cs typeface="Arial" panose="020B0604020202020204" pitchFamily="34" charset="0"/>
              </a:rPr>
              <a:t>Total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books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 type</a:t>
            </a:r>
            <a:r>
              <a:rPr lang="en-US"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studentID</a:t>
            </a:r>
            <a:r>
              <a:rPr lang="en-US"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DDL commands </a:t>
            </a:r>
            <a:r>
              <a:rPr lang="en-IN" sz="2000" dirty="0">
                <a:latin typeface="Palatino Linotype" panose="02040502050505030304" pitchFamily="18"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Constraints</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5F02960-E26C-4723-8478-1B05ACFF42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4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677108"/>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a:t>
            </a:r>
            <a:r>
              <a:rPr lang="en-US" dirty="0" err="1">
                <a:latin typeface="Arial" panose="020B0604020202020204" pitchFamily="34" charset="0"/>
                <a:cs typeface="Arial" panose="020B0604020202020204" pitchFamily="34" charset="0"/>
              </a:rPr>
              <a:t>o.studentID</a:t>
            </a:r>
            <a:r>
              <a:rPr lang="en-US" dirty="0">
                <a:latin typeface="Arial" panose="020B0604020202020204" pitchFamily="34"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Palatino Linotype" panose="02040502050505030304" pitchFamily="18" charset="0"/>
                <a:ea typeface="Calibri" panose="020F0502020204030204" pitchFamily="34" charset="0"/>
                <a:cs typeface="Times New Roman" panose="02020603050405020304" pitchFamily="18" charset="0"/>
              </a:rPr>
              <a:t>A D</a:t>
            </a:r>
            <a:r>
              <a:rPr lang="en-US" sz="2000" b="1" dirty="0">
                <a:latin typeface="Palatino Linotype" panose="02040502050505030304" pitchFamily="18" charset="0"/>
                <a:ea typeface="Calibri" panose="020F0502020204030204" pitchFamily="34" charset="0"/>
                <a:cs typeface="Times New Roman" panose="02020603050405020304" pitchFamily="18" charset="0"/>
              </a:rPr>
              <a:t>ata Definition Language </a:t>
            </a:r>
            <a:r>
              <a:rPr lang="en-US" sz="2000" dirty="0">
                <a:latin typeface="Palatino Linotype" panose="02040502050505030304" pitchFamily="18"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Palatino Linotype" panose="02040502050505030304" pitchFamily="18" charset="0"/>
                <a:ea typeface="Calibri" panose="020F0502020204030204" pitchFamily="34" charset="0"/>
                <a:cs typeface="Times New Roman" panose="02020603050405020304" pitchFamily="18" charset="0"/>
              </a:rPr>
              <a:t>TABLES, VIEWS, INDEXES</a:t>
            </a:r>
            <a:r>
              <a:rPr lang="en-US" sz="2000" dirty="0">
                <a:latin typeface="Palatino Linotype" panose="02040502050505030304" pitchFamily="18"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a16="http://schemas.microsoft.com/office/drawing/2014/main" id="{B3A3F2ED-E2CB-4EC7-81AE-A4034B17E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67710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ea typeface="Times New Roman" panose="02020603050405020304" pitchFamily="18" charset="0"/>
              </a:rPr>
              <a:t> m.ename, e.ename </a:t>
            </a:r>
            <a:r>
              <a:rPr lang="en-IN" dirty="0">
                <a:solidFill>
                  <a:srgbClr val="0077AA"/>
                </a:solidFill>
                <a:latin typeface="Arial" panose="020B0604020202020204" pitchFamily="34" charset="0"/>
              </a:rPr>
              <a:t>FROM</a:t>
            </a:r>
            <a:r>
              <a:rPr lang="en-IN" dirty="0">
                <a:latin typeface="Arial" panose="020B0604020202020204" pitchFamily="34" charset="0"/>
                <a:ea typeface="Times New Roman" panose="02020603050405020304" pitchFamily="18" charset="0"/>
              </a:rPr>
              <a:t> emp m, emp e </a:t>
            </a:r>
            <a:r>
              <a:rPr lang="en-IN" dirty="0">
                <a:solidFill>
                  <a:srgbClr val="0077AA"/>
                </a:solidFill>
                <a:latin typeface="Arial" panose="020B0604020202020204" pitchFamily="34" charset="0"/>
              </a:rPr>
              <a:t>WHERE</a:t>
            </a:r>
            <a:r>
              <a:rPr lang="en-IN" dirty="0">
                <a:latin typeface="Arial" panose="020B0604020202020204" pitchFamily="34" charset="0"/>
                <a:ea typeface="Times New Roman" panose="02020603050405020304" pitchFamily="18" charset="0"/>
              </a:rPr>
              <a:t> m.empno = e.mgr;</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dob in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s1.dob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s1, student s2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b1.batchID, b1.studentID, b2.studentID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batch_students b1, batch_students b2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b1.studentID &lt;&gt; b2.studentID and b1.batchID = b2.batchID </a:t>
            </a:r>
            <a:r>
              <a:rPr lang="en-IN" dirty="0">
                <a:solidFill>
                  <a:srgbClr val="0077AA"/>
                </a:solidFill>
                <a:latin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BY</a:t>
            </a:r>
            <a:r>
              <a:rPr lang="en-IN" dirty="0">
                <a:latin typeface="Arial" panose="020B0604020202020204" pitchFamily="34" charset="0"/>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650199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042589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8884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443516"/>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1081111"/>
            <a:ext cx="4032448"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We are going to see </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UNION</a:t>
            </a:r>
          </a:p>
          <a:p>
            <a:pPr marL="285750" indent="-285750">
              <a:buFont typeface="Arial" panose="020B0604020202020204" pitchFamily="34" charset="0"/>
              <a:buChar char="•"/>
            </a:pPr>
            <a:r>
              <a:rPr lang="en-IN" dirty="0">
                <a:latin typeface="Palatino Linotype" panose="02040502050505030304" pitchFamily="18" charset="0"/>
              </a:rPr>
              <a:t>UNION ALL</a:t>
            </a:r>
          </a:p>
          <a:p>
            <a:pPr marL="285750" indent="-285750">
              <a:buFont typeface="Arial" panose="020B0604020202020204" pitchFamily="34" charset="0"/>
              <a:buChar char="•"/>
            </a:pPr>
            <a:r>
              <a:rPr lang="en-IN" dirty="0">
                <a:latin typeface="Palatino Linotype" panose="02040502050505030304" pitchFamily="18" charset="0"/>
              </a:rPr>
              <a:t>INTERSECT</a:t>
            </a:r>
          </a:p>
          <a:p>
            <a:pPr marL="285750" indent="-285750">
              <a:buFont typeface="Arial" panose="020B0604020202020204" pitchFamily="34" charset="0"/>
              <a:buChar char="•"/>
            </a:pPr>
            <a:r>
              <a:rPr lang="en-IN" dirty="0">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773882"/>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books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newbooks;</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481919"/>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ORDER</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Palatino Linotype" panose="02040502050505030304" pitchFamily="18"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UNION</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newbooks;</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482730"/>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BOOKS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Create table </a:t>
            </a:r>
            <a:r>
              <a:rPr lang="en-IN" sz="2000" dirty="0">
                <a:latin typeface="Palatino Linotype" panose="02040502050505030304" pitchFamily="18" charset="0"/>
                <a:ea typeface="Calibri" panose="020F0502020204030204" pitchFamily="34" charset="0"/>
                <a:cs typeface="Times New Roman" panose="02020603050405020304" pitchFamily="18" charset="0"/>
              </a:rPr>
              <a:t>:- In database, table is an object where we define the a</a:t>
            </a:r>
            <a:r>
              <a:rPr lang="en-US" sz="2000" dirty="0">
                <a:latin typeface="Palatino Linotype" panose="02040502050505030304" pitchFamily="18" charset="0"/>
              </a:rPr>
              <a:t> </a:t>
            </a:r>
            <a:r>
              <a:rPr lang="en-US" sz="2000" b="1" dirty="0">
                <a:latin typeface="Palatino Linotype" panose="02040502050505030304" pitchFamily="18" charset="0"/>
              </a:rPr>
              <a:t>structure</a:t>
            </a:r>
            <a:r>
              <a:rPr lang="en-US" sz="2000" dirty="0">
                <a:latin typeface="Palatino Linotype" panose="02040502050505030304" pitchFamily="18" charset="0"/>
              </a:rPr>
              <a:t>. A structure is a collection of </a:t>
            </a:r>
            <a:r>
              <a:rPr lang="en-US" sz="2000" b="1" dirty="0">
                <a:latin typeface="Palatino Linotype" panose="02040502050505030304" pitchFamily="18" charset="0"/>
              </a:rPr>
              <a:t>variables</a:t>
            </a:r>
            <a:r>
              <a:rPr lang="en-US" sz="2000" dirty="0">
                <a:latin typeface="Palatino Linotype" panose="02040502050505030304" pitchFamily="18" charset="0"/>
              </a:rPr>
              <a:t> under a single name. These </a:t>
            </a:r>
            <a:r>
              <a:rPr lang="en-US" sz="2000" b="1" dirty="0">
                <a:latin typeface="Palatino Linotype" panose="02040502050505030304" pitchFamily="18" charset="0"/>
              </a:rPr>
              <a:t>variables</a:t>
            </a:r>
            <a:r>
              <a:rPr lang="en-US" sz="2000" dirty="0">
                <a:latin typeface="Palatino Linotype" panose="02040502050505030304" pitchFamily="18" charset="0"/>
              </a:rPr>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Basic Datatypes</a:t>
            </a:r>
            <a:r>
              <a:rPr lang="en-IN" sz="2000" dirty="0">
                <a:latin typeface="Palatino Linotype" panose="0204050205050503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Constraints :- I</a:t>
            </a:r>
            <a:r>
              <a:rPr lang="en-US" sz="2000" dirty="0">
                <a:latin typeface="Palatino Linotype" panose="02040502050505030304" pitchFamily="18"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a16="http://schemas.microsoft.com/office/drawing/2014/main" id="{428C87EC-C9B5-48E2-89F2-2DCA74FE3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a:t>
            </a:r>
            <a:r>
              <a:rPr lang="en-US" dirty="0">
                <a:solidFill>
                  <a:srgbClr val="0077AA"/>
                </a:solidFill>
                <a:latin typeface="Arial" panose="020B0604020202020204" pitchFamily="34" charset="0"/>
                <a:ea typeface="Times New Roman" panose="02020603050405020304" pitchFamily="18" charset="0"/>
              </a:rPr>
              <a:t> FROM</a:t>
            </a:r>
            <a:r>
              <a:rPr lang="en-US" dirty="0">
                <a:solidFill>
                  <a:schemeClr val="tx1">
                    <a:lumMod val="85000"/>
                    <a:lumOff val="15000"/>
                  </a:schemeClr>
                </a:solidFill>
                <a:latin typeface="Arial" panose="020B0604020202020204" pitchFamily="34" charset="0"/>
                <a:ea typeface="Times New Roman" panose="02020603050405020304" pitchFamily="18"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E0D612"/>
                </a:solidFill>
                <a:latin typeface="Arial" panose="020B0604020202020204" pitchFamily="34" charset="0"/>
                <a:cs typeface="Arial" panose="020B0604020202020204" pitchFamily="34" charset="0"/>
              </a:rPr>
              <a:t>EXISTS</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ea typeface="Times New Roman" panose="02020603050405020304" pitchFamily="18" charset="0"/>
              </a:rPr>
              <a:t> newbooks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books.bookName = newbooks.bookName</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IN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newbooks);</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a:stretch>
            <a:fillRect/>
          </a:stretch>
        </p:blipFill>
        <p:spPr>
          <a:xfrm>
            <a:off x="8687494" y="855650"/>
            <a:ext cx="3294608" cy="2285317"/>
          </a:xfrm>
          <a:prstGeom prst="rect">
            <a:avLst/>
          </a:prstGeom>
        </p:spPr>
      </p:pic>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1813441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0299871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3960798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739759"/>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ID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namefirst =</a:t>
            </a:r>
          </a:p>
          <a:p>
            <a:r>
              <a:rPr lang="en-US" dirty="0">
                <a:latin typeface="Palatino Linotype" panose="02040502050505030304" pitchFamily="18" charset="0"/>
                <a:cs typeface="Arial" panose="020B0604020202020204" pitchFamily="34" charset="0"/>
              </a:rPr>
              <a:t>         'SALEEL'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sz="2400" dirty="0">
                <a:solidFill>
                  <a:schemeClr val="bg1">
                    <a:lumMod val="65000"/>
                  </a:schemeClr>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cs typeface="Arial" panose="020B0604020202020204" pitchFamily="34" charset="0"/>
              </a:rPr>
              <a:t>null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97604"/>
            <a:ext cx="11521280" cy="14157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7475506"/>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6689461"/>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785181"/>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921708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112471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a:stretch>
            <a:fillRect/>
          </a:stretch>
        </p:blipFill>
        <p:spPr>
          <a:xfrm>
            <a:off x="766615" y="2206850"/>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a:stretch>
            <a:fillRect/>
          </a:stretch>
        </p:blipFill>
        <p:spPr>
          <a:xfrm>
            <a:off x="766614" y="4532637"/>
            <a:ext cx="3790003" cy="776956"/>
          </a:xfrm>
          <a:prstGeom prst="rect">
            <a:avLst/>
          </a:prstGeom>
        </p:spPr>
      </p:pic>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315102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a:stretch>
            <a:fillRect/>
          </a:stretch>
        </p:blipFill>
        <p:spPr>
          <a:xfrm>
            <a:off x="804470" y="5278235"/>
            <a:ext cx="7139441" cy="959077"/>
          </a:xfrm>
          <a:prstGeom prst="rect">
            <a:avLst/>
          </a:prstGeom>
        </p:spPr>
      </p:pic>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6024626"/>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Palatino Linotype" panose="02040502050505030304" pitchFamily="18" charset="0"/>
                <a:cs typeface="Arial" panose="020B0604020202020204" pitchFamily="34" charset="0"/>
              </a:rPr>
              <a:t>By default, trailing spaces are trimmed from CHAR column values on retrieval. If </a:t>
            </a:r>
            <a:r>
              <a:rPr lang="en-IN" b="1" i="1" dirty="0">
                <a:solidFill>
                  <a:srgbClr val="0089A4"/>
                </a:solidFill>
                <a:latin typeface="Palatino Linotype" panose="02040502050505030304" pitchFamily="18" charset="0"/>
                <a:cs typeface="Arial" panose="020B0604020202020204" pitchFamily="34" charset="0"/>
              </a:rPr>
              <a:t>PAD_CHAR_TO_FULL_LENGTH</a:t>
            </a:r>
            <a:r>
              <a:rPr lang="en-IN" dirty="0">
                <a:solidFill>
                  <a:srgbClr val="0089A4"/>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88094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998958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43143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b="1" dirty="0">
                <a:latin typeface="Arial" panose="020B0604020202020204" pitchFamily="34" charset="0"/>
                <a:cs typeface="Arial" panose="020B0604020202020204" pitchFamily="34" charset="0"/>
              </a:rPr>
              <a:t> </a:t>
            </a:r>
            <a:r>
              <a:rPr lang="en-IN" b="1" dirty="0">
                <a:solidFill>
                  <a:schemeClr val="tx1">
                    <a:lumMod val="85000"/>
                    <a:lumOff val="15000"/>
                  </a:schemeClr>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student</a:t>
            </a:r>
            <a:r>
              <a:rPr lang="en-IN" b="1" dirty="0">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FROM</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r>
              <a:rPr lang="en-IN" dirty="0">
                <a:solidFill>
                  <a:srgbClr val="0077AA"/>
                </a:solidFill>
                <a:latin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R1 = 5</a:t>
            </a:r>
            <a:r>
              <a:rPr lang="en-IN" dirty="0">
                <a:solidFill>
                  <a:srgbClr val="DD4A68"/>
                </a:solidFill>
                <a:latin typeface="Arial" panose="020B0604020202020204" pitchFamily="34" charset="0"/>
                <a:ea typeface="Times New Roman" panose="02020603050405020304" pitchFamily="18"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ID, nameFirst, nameLast, dob, emailid </a:t>
            </a:r>
            <a:r>
              <a:rPr lang="en-US" dirty="0">
                <a:solidFill>
                  <a:srgbClr val="0077AA"/>
                </a:solidFill>
                <a:latin typeface="Arial" panose="020B0604020202020204" pitchFamily="34" charset="0"/>
              </a:rPr>
              <a:t>FROM</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b="1" dirty="0">
                <a:latin typeface="Arial" panose="020B0604020202020204" pitchFamily="34" charset="0"/>
              </a:rPr>
              <a:t> MOD(@cnt := @cnt + 1, 2) R2, </a:t>
            </a:r>
            <a:r>
              <a:rPr lang="en-US" dirty="0">
                <a:latin typeface="Arial" panose="020B0604020202020204" pitchFamily="34" charset="0"/>
              </a:rPr>
              <a:t>student</a:t>
            </a:r>
            <a:r>
              <a:rPr lang="en-US" b="1" dirty="0">
                <a:latin typeface="Arial" panose="020B0604020202020204" pitchFamily="34" charset="0"/>
              </a:rPr>
              <a:t>.* </a:t>
            </a:r>
            <a:r>
              <a:rPr lang="en-US" dirty="0">
                <a:solidFill>
                  <a:srgbClr val="0077AA"/>
                </a:solidFill>
                <a:latin typeface="Arial" panose="020B0604020202020204" pitchFamily="34" charset="0"/>
              </a:rPr>
              <a:t>FROM</a:t>
            </a:r>
            <a:r>
              <a:rPr lang="en-US" b="1" dirty="0">
                <a:latin typeface="Arial" panose="020B0604020202020204" pitchFamily="34" charset="0"/>
              </a:rPr>
              <a:t> </a:t>
            </a:r>
            <a:r>
              <a:rPr lang="en-US" dirty="0">
                <a:latin typeface="Arial" panose="020B0604020202020204" pitchFamily="34" charset="0"/>
              </a:rPr>
              <a:t>student</a:t>
            </a:r>
            <a:r>
              <a:rPr lang="en-US" b="1" dirty="0">
                <a:latin typeface="Arial" panose="020B0604020202020204" pitchFamily="34" charset="0"/>
              </a:rPr>
              <a:t>, (</a:t>
            </a:r>
            <a:r>
              <a:rPr lang="en-US" dirty="0">
                <a:solidFill>
                  <a:srgbClr val="0077AA"/>
                </a:solidFill>
                <a:latin typeface="Arial" panose="020B0604020202020204" pitchFamily="34" charset="0"/>
              </a:rPr>
              <a:t>SELECT</a:t>
            </a:r>
            <a:r>
              <a:rPr lang="en-US" b="1" dirty="0">
                <a:latin typeface="Arial" panose="020B0604020202020204" pitchFamily="34" charset="0"/>
              </a:rPr>
              <a:t> @cnt:=0) E </a:t>
            </a:r>
            <a:r>
              <a:rPr lang="en-US" dirty="0">
                <a:latin typeface="Arial" panose="020B0604020202020204" pitchFamily="34" charset="0"/>
              </a:rPr>
              <a:t>) E1 </a:t>
            </a:r>
            <a:r>
              <a:rPr lang="en-US" dirty="0">
                <a:solidFill>
                  <a:srgbClr val="0077AA"/>
                </a:solidFill>
                <a:latin typeface="Arial" panose="020B0604020202020204" pitchFamily="34" charset="0"/>
              </a:rPr>
              <a:t>WHERE</a:t>
            </a:r>
            <a:r>
              <a:rPr lang="en-US" dirty="0">
                <a:latin typeface="Arial" panose="020B0604020202020204" pitchFamily="34" charset="0"/>
              </a:rPr>
              <a:t> R2 = 0;</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BY</a:t>
            </a:r>
            <a:r>
              <a:rPr lang="en-IN" dirty="0">
                <a:latin typeface="Arial" panose="020B0604020202020204" pitchFamily="34" charset="0"/>
                <a:cs typeface="Arial" panose="020B0604020202020204" pitchFamily="34" charset="0"/>
              </a:rPr>
              <a:t> year </a:t>
            </a:r>
            <a:r>
              <a:rPr lang="en-IN" dirty="0">
                <a:solidFill>
                  <a:srgbClr val="0077AA"/>
                </a:solidFill>
                <a:latin typeface="Arial" panose="020B0604020202020204" pitchFamily="34" charset="0"/>
              </a:rPr>
              <a:t>HAVING</a:t>
            </a:r>
            <a:r>
              <a:rPr lang="en-IN" dirty="0">
                <a:latin typeface="Arial" panose="020B0604020202020204" pitchFamily="34" charset="0"/>
                <a:cs typeface="Arial" panose="020B0604020202020204" pitchFamily="34" charset="0"/>
              </a:rPr>
              <a:t> COUNT(*)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COUNT(*) 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 BY </a:t>
            </a:r>
            <a:r>
              <a:rPr lang="en-IN" dirty="0">
                <a:latin typeface="Arial" panose="020B0604020202020204" pitchFamily="34" charset="0"/>
                <a:cs typeface="Arial" panose="020B0604020202020204" pitchFamily="34" charset="0"/>
              </a:rPr>
              <a:t>year) SQ);</a:t>
            </a:r>
          </a:p>
          <a:p>
            <a:pPr marL="285750" indent="-285750">
              <a:buFont typeface="Arial" panose="020B0604020202020204" pitchFamily="34" charset="0"/>
              <a:buChar char="•"/>
            </a:pPr>
            <a:endParaRPr lang="en-US" dirty="0">
              <a:latin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2288482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31271"/>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4040400"/>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651201709"/>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0441076"/>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434834"/>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560099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6884335"/>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069296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a:t>
            </a:r>
            <a:r>
              <a:rPr lang="en-US" dirty="0" err="1">
                <a:latin typeface="Arial" panose="020B0604020202020204" pitchFamily="34" charset="0"/>
              </a:rPr>
              <a:t>student_phone.studenTID</a:t>
            </a:r>
            <a:r>
              <a:rPr lang="en-US" dirty="0">
                <a:latin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459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0625294"/>
      </p:ext>
    </p:extLst>
  </p:cSld>
  <p:clrMapOvr>
    <a:masterClrMapping/>
  </p:clrMapOvr>
  <p:transition spd="slow"/>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7446517"/>
      </p:ext>
    </p:extLst>
  </p:cSld>
  <p:clrMapOvr>
    <a:masterClrMapping/>
  </p:clrMapOvr>
  <p:transition spd="slow"/>
</p:sld>
</file>

<file path=ppt/slides/slide28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0908234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668964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195887022"/>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956014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350063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a16="http://schemas.microsoft.com/office/drawing/2014/main"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a16="http://schemas.microsoft.com/office/drawing/2014/main" id="{8C6F0AA9-06F7-4616-8274-510A824F6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770426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96811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138968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6574" y="1845439"/>
            <a:ext cx="11449272"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Degree d(R)</a:t>
            </a:r>
            <a:r>
              <a:rPr lang="en-IN" sz="2000" dirty="0">
                <a:solidFill>
                  <a:schemeClr val="tx1">
                    <a:lumMod val="95000"/>
                    <a:lumOff val="5000"/>
                  </a:schemeClr>
                </a:solidFill>
                <a:latin typeface="Palatino Linotype" panose="02040502050505030304" pitchFamily="18" charset="0"/>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Cardinality |R|</a:t>
            </a:r>
            <a:r>
              <a:rPr lang="en-IN" sz="2000" dirty="0">
                <a:solidFill>
                  <a:schemeClr val="tx1">
                    <a:lumMod val="95000"/>
                    <a:lumOff val="5000"/>
                  </a:schemeClr>
                </a:solidFill>
                <a:latin typeface="Palatino Linotype" panose="02040502050505030304" pitchFamily="18" charset="0"/>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Domain</a:t>
            </a:r>
            <a:r>
              <a:rPr lang="en-IN" sz="2000" dirty="0">
                <a:solidFill>
                  <a:schemeClr val="tx1">
                    <a:lumMod val="95000"/>
                    <a:lumOff val="5000"/>
                  </a:schemeClr>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Union Compatibility</a:t>
            </a:r>
            <a:r>
              <a:rPr lang="en-IN" sz="2000" dirty="0">
                <a:solidFill>
                  <a:schemeClr val="tx1">
                    <a:lumMod val="95000"/>
                    <a:lumOff val="5000"/>
                  </a:schemeClr>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They have the same degree d(R).</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997695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120605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46849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sz="2000" b="1" i="1" dirty="0">
                <a:solidFill>
                  <a:schemeClr val="bg2">
                    <a:lumMod val="75000"/>
                  </a:schemeClr>
                </a:solidFill>
                <a:latin typeface="Palatino Linotype" panose="02040502050505030304" pitchFamily="18" charset="0"/>
                <a:cs typeface="Arial" panose="020B0604020202020204" pitchFamily="34" charset="0"/>
              </a:rPr>
              <a:t>binary</a:t>
            </a:r>
            <a:r>
              <a:rPr lang="en-IN" sz="2000" b="1" dirty="0">
                <a:solidFill>
                  <a:schemeClr val="bg2">
                    <a:lumMod val="75000"/>
                  </a:schemeClr>
                </a:solidFill>
                <a:latin typeface="Palatino Linotype" panose="02040502050505030304" pitchFamily="18" charset="0"/>
                <a:cs typeface="Arial" panose="020B0604020202020204" pitchFamily="34" charset="0"/>
              </a:rPr>
              <a:t> </a:t>
            </a:r>
            <a:r>
              <a:rPr lang="en-IN" sz="2000" b="1" i="1" dirty="0">
                <a:solidFill>
                  <a:schemeClr val="bg2">
                    <a:lumMod val="75000"/>
                  </a:schemeClr>
                </a:solidFill>
                <a:latin typeface="Palatino Linotype" panose="02040502050505030304" pitchFamily="18" charset="0"/>
                <a:cs typeface="Arial" panose="020B0604020202020204" pitchFamily="34" charset="0"/>
              </a:rPr>
              <a:t>relationship</a:t>
            </a:r>
            <a:r>
              <a:rPr lang="en-IN" dirty="0">
                <a:solidFill>
                  <a:schemeClr val="bg2">
                    <a:lumMod val="75000"/>
                  </a:schemeClr>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three most common relationships in ER models are </a:t>
            </a:r>
            <a:r>
              <a:rPr lang="en-IN" sz="2400" b="1" dirty="0">
                <a:latin typeface="Palatino Linotype" panose="02040502050505030304" pitchFamily="18" charset="0"/>
                <a:cs typeface="Arial" panose="020B0604020202020204" pitchFamily="34" charset="0"/>
              </a:rPr>
              <a:t>Binary, Unary</a:t>
            </a:r>
            <a:r>
              <a:rPr lang="en-IN" sz="2400" dirty="0">
                <a:latin typeface="Palatino Linotype" panose="02040502050505030304" pitchFamily="18" charset="0"/>
                <a:cs typeface="Arial" panose="020B0604020202020204" pitchFamily="34" charset="0"/>
              </a:rPr>
              <a:t>, and</a:t>
            </a:r>
            <a:r>
              <a:rPr lang="en-IN" sz="2400" b="1" dirty="0">
                <a:latin typeface="Palatino Linotype" panose="02040502050505030304" pitchFamily="18" charset="0"/>
                <a:cs typeface="Arial" panose="020B0604020202020204" pitchFamily="34" charset="0"/>
              </a:rPr>
              <a:t> Ternary</a:t>
            </a:r>
            <a:endParaRPr lang="en-IN" sz="2400" b="1" dirty="0">
              <a:latin typeface="Palatino Linotype" panose="02040502050505030304" pitchFamily="18" charset="0"/>
            </a:endParaRPr>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027005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74630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8" name="Rectangle 7">
            <a:extLst>
              <a:ext uri="{FF2B5EF4-FFF2-40B4-BE49-F238E27FC236}">
                <a16:creationId xmlns:a16="http://schemas.microsoft.com/office/drawing/2014/main" id="{883E7C2D-04FB-430F-9F00-9F1E906E3BE3}"/>
              </a:ext>
            </a:extLst>
          </p:cNvPr>
          <p:cNvSpPr/>
          <p:nvPr/>
        </p:nvSpPr>
        <p:spPr>
          <a:xfrm>
            <a:off x="439310" y="1533154"/>
            <a:ext cx="8957190"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SELECT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E15D959-607A-4588-829D-F16FEA41C8C7}"/>
              </a:ext>
            </a:extLst>
          </p:cNvPr>
          <p:cNvSpPr/>
          <p:nvPr/>
        </p:nvSpPr>
        <p:spPr>
          <a:xfrm>
            <a:off x="439310" y="856491"/>
            <a:ext cx="8876720" cy="461665"/>
          </a:xfrm>
          <a:prstGeom prst="rect">
            <a:avLst/>
          </a:prstGeom>
        </p:spPr>
        <p:txBody>
          <a:bodyPr wrap="square">
            <a:spAutoFit/>
          </a:bodyPr>
          <a:lstStyle/>
          <a:p>
            <a:r>
              <a:rPr lang="en-IN" sz="2000" dirty="0">
                <a:latin typeface="Palatino Linotype" panose="02040502050505030304" pitchFamily="18" charset="0"/>
              </a:rPr>
              <a:t>A value of </a:t>
            </a:r>
            <a:r>
              <a:rPr lang="en-IN" sz="2400" dirty="0">
                <a:solidFill>
                  <a:srgbClr val="2658E6"/>
                </a:solidFill>
                <a:latin typeface="Palatino Linotype" panose="02040502050505030304" pitchFamily="18" charset="0"/>
              </a:rPr>
              <a:t>zero</a:t>
            </a:r>
            <a:r>
              <a:rPr lang="en-IN" sz="2000" dirty="0">
                <a:latin typeface="Palatino Linotype" panose="02040502050505030304" pitchFamily="18" charset="0"/>
              </a:rPr>
              <a:t> is considered </a:t>
            </a:r>
            <a:r>
              <a:rPr lang="en-IN" sz="2400" dirty="0">
                <a:solidFill>
                  <a:srgbClr val="2658E6"/>
                </a:solidFill>
                <a:latin typeface="Palatino Linotype" panose="02040502050505030304" pitchFamily="18" charset="0"/>
              </a:rPr>
              <a:t>false</a:t>
            </a:r>
            <a:r>
              <a:rPr lang="en-IN" sz="2000" dirty="0">
                <a:latin typeface="Palatino Linotype" panose="02040502050505030304" pitchFamily="18" charset="0"/>
              </a:rPr>
              <a:t>. </a:t>
            </a:r>
            <a:r>
              <a:rPr lang="en-IN" sz="2400" dirty="0">
                <a:solidFill>
                  <a:srgbClr val="2658E6"/>
                </a:solidFill>
                <a:latin typeface="Palatino Linotype" panose="02040502050505030304" pitchFamily="18" charset="0"/>
              </a:rPr>
              <a:t>Nonzero</a:t>
            </a:r>
            <a:r>
              <a:rPr lang="en-IN" sz="2000" dirty="0">
                <a:latin typeface="Palatino Linotype" panose="02040502050505030304" pitchFamily="18" charset="0"/>
              </a:rPr>
              <a:t> values are considered </a:t>
            </a:r>
            <a:r>
              <a:rPr lang="en-IN" sz="2400" dirty="0">
                <a:solidFill>
                  <a:srgbClr val="2658E6"/>
                </a:solidFill>
                <a:latin typeface="Palatino Linotype" panose="02040502050505030304" pitchFamily="18" charset="0"/>
              </a:rPr>
              <a:t>true</a:t>
            </a:r>
            <a:r>
              <a:rPr lang="en-IN" sz="2000" dirty="0">
                <a:latin typeface="Palatino Linotype" panose="02040502050505030304" pitchFamily="18" charset="0"/>
              </a:rPr>
              <a:t>.</a:t>
            </a:r>
          </a:p>
        </p:txBody>
      </p:sp>
      <p:grpSp>
        <p:nvGrpSpPr>
          <p:cNvPr id="10" name="Group 9">
            <a:extLst>
              <a:ext uri="{FF2B5EF4-FFF2-40B4-BE49-F238E27FC236}">
                <a16:creationId xmlns:a16="http://schemas.microsoft.com/office/drawing/2014/main" id="{3749E2B4-1FB3-4B8C-9E1F-E385C81611BE}"/>
              </a:ext>
            </a:extLst>
          </p:cNvPr>
          <p:cNvGrpSpPr/>
          <p:nvPr/>
        </p:nvGrpSpPr>
        <p:grpSpPr>
          <a:xfrm>
            <a:off x="439310" y="4592001"/>
            <a:ext cx="8589665" cy="1703030"/>
            <a:chOff x="439310" y="4592001"/>
            <a:chExt cx="8589665" cy="1703030"/>
          </a:xfrm>
        </p:grpSpPr>
        <p:sp>
          <p:nvSpPr>
            <p:cNvPr id="14" name="Rectangle 13">
              <a:extLst>
                <a:ext uri="{FF2B5EF4-FFF2-40B4-BE49-F238E27FC236}">
                  <a16:creationId xmlns:a16="http://schemas.microsoft.com/office/drawing/2014/main" id="{38771BF8-9C3F-406F-8027-CCD0DB38F272}"/>
                </a:ext>
              </a:extLst>
            </p:cNvPr>
            <p:cNvSpPr/>
            <p:nvPr/>
          </p:nvSpPr>
          <p:spPr>
            <a:xfrm>
              <a:off x="439310" y="4592001"/>
              <a:ext cx="5799912"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false;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510657" y="4592001"/>
              <a:ext cx="2518318" cy="1465688"/>
            </a:xfrm>
            <a:prstGeom prst="rect">
              <a:avLst/>
            </a:prstGeom>
          </p:spPr>
        </p:pic>
      </p:grpSp>
      <p:sp>
        <p:nvSpPr>
          <p:cNvPr id="11" name="Rectangle 10">
            <a:extLst>
              <a:ext uri="{FF2B5EF4-FFF2-40B4-BE49-F238E27FC236}">
                <a16:creationId xmlns:a16="http://schemas.microsoft.com/office/drawing/2014/main" id="{E8A99076-19F5-4D1D-8269-6F8CB5701F88}"/>
              </a:ext>
            </a:extLst>
          </p:cNvPr>
          <p:cNvSpPr/>
          <p:nvPr/>
        </p:nvSpPr>
        <p:spPr>
          <a:xfrm>
            <a:off x="439310" y="2323248"/>
            <a:ext cx="5583888"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True;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439712" y="2317871"/>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8931919" y="2323162"/>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516777" y="3245468"/>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A2804805-DAC4-492E-89B3-499EB2DAC1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9581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072447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837623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450163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employee can manage only one department, and each department can be managed by one employee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838622" y="148503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EC1E87B7-AE10-4C5E-8722-A13E685DBA7D}"/>
              </a:ext>
            </a:extLst>
          </p:cNvPr>
          <p:cNvSpPr/>
          <p:nvPr/>
        </p:nvSpPr>
        <p:spPr>
          <a:xfrm>
            <a:off x="5443427" y="1485037"/>
            <a:ext cx="59083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userImage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imageID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imageUrl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 INT </a:t>
            </a:r>
            <a:r>
              <a:rPr lang="en-IN" dirty="0">
                <a:solidFill>
                  <a:srgbClr val="C00000"/>
                </a:solidFill>
                <a:latin typeface="Arial" panose="020B0604020202020204" pitchFamily="34" charset="0"/>
                <a:cs typeface="Arial" panose="020B0604020202020204" pitchFamily="34" charset="0"/>
              </a:rPr>
              <a:t>not null unique</a:t>
            </a:r>
            <a:r>
              <a:rPr lang="en-IN" dirty="0">
                <a:solidFill>
                  <a:srgbClr val="834689"/>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6216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customer may place many orders, but each order can be placed by one customer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334566" y="782702"/>
            <a:ext cx="5256584" cy="286232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customer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custID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primary</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address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240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phone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repID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not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creditLimit </a:t>
            </a:r>
            <a:r>
              <a:rPr lang="en-IN" dirty="0">
                <a:solidFill>
                  <a:srgbClr val="834689"/>
                </a:solidFill>
                <a:latin typeface="Arial" panose="020B0604020202020204" pitchFamily="34" charset="0"/>
                <a:cs typeface="Arial" panose="020B0604020202020204" pitchFamily="34" charset="0"/>
              </a:rPr>
              <a:t>FLOAT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9,2</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comments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constraint custid_zero </a:t>
            </a:r>
            <a:r>
              <a:rPr lang="en-IN" dirty="0">
                <a:solidFill>
                  <a:srgbClr val="C00000"/>
                </a:solidFill>
                <a:latin typeface="Arial" panose="020B0604020202020204" pitchFamily="34" charset="0"/>
                <a:cs typeface="Arial" panose="020B0604020202020204" pitchFamily="34" charset="0"/>
              </a:rPr>
              <a:t>check</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custID &gt; 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879182" y="782702"/>
            <a:ext cx="6120680" cy="258532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foreign</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references</a:t>
            </a:r>
            <a:r>
              <a:rPr lang="en-US" dirty="0">
                <a:solidFill>
                  <a:schemeClr val="tx1">
                    <a:lumMod val="95000"/>
                    <a:lumOff val="5000"/>
                  </a:schemeClr>
                </a:solidFill>
                <a:latin typeface="Arial" panose="020B0604020202020204" pitchFamily="34" charset="0"/>
                <a:ea typeface="Times New Roman" panose="02020603050405020304" pitchFamily="18" charset="0"/>
              </a:rPr>
              <a:t> customer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8782" y="3781394"/>
            <a:ext cx="7272808" cy="3039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69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department may have many employees, but each employee can work only in one department.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F1E545FF-280C-4D93-9BCD-678D68FFF109}"/>
              </a:ext>
            </a:extLst>
          </p:cNvPr>
          <p:cNvSpPr/>
          <p:nvPr/>
        </p:nvSpPr>
        <p:spPr>
          <a:xfrm>
            <a:off x="6928061" y="400506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C2E0E3E6-05B6-41AA-9D28-F4161E9643FC}"/>
              </a:ext>
            </a:extLst>
          </p:cNvPr>
          <p:cNvSpPr/>
          <p:nvPr/>
        </p:nvSpPr>
        <p:spPr>
          <a:xfrm>
            <a:off x="1270670" y="4005064"/>
            <a:ext cx="4680520"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blogID</a:t>
            </a:r>
            <a:r>
              <a:rPr lang="en-IN" dirty="0">
                <a:solidFill>
                  <a:srgbClr val="834689"/>
                </a:solidFill>
                <a:latin typeface="Arial" panose="020B0604020202020204" pitchFamily="34" charset="0"/>
                <a:cs typeface="Arial" panose="020B0604020202020204" pitchFamily="34" charset="0"/>
              </a:rPr>
              <a:t> INT</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4489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486694" y="1013827"/>
            <a:ext cx="914280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One student may belong to more than one student organizations, and one organization can admit more than one student.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755372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582" y="4293096"/>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solidFill>
                  <a:schemeClr val="bg1"/>
                </a:solidFill>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p>
        </p:txBody>
      </p:sp>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Tree>
    <p:extLst>
      <p:ext uri="{BB962C8B-B14F-4D97-AF65-F5344CB8AC3E}">
        <p14:creationId xmlns:p14="http://schemas.microsoft.com/office/powerpoint/2010/main" val="201435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741499"/>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8FE5C806-EA87-4BA1-8792-B6BAC276FEB7}"/>
              </a:ext>
            </a:extLst>
          </p:cNvPr>
          <p:cNvSpPr/>
          <p:nvPr/>
        </p:nvSpPr>
        <p:spPr>
          <a:xfrm>
            <a:off x="118542" y="4581128"/>
            <a:ext cx="5404211"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8542" y="3103800"/>
            <a:ext cx="5404211"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name </a:t>
            </a:r>
            <a:r>
              <a:rPr lang="en-US" dirty="0">
                <a:solidFill>
                  <a:srgbClr val="834689"/>
                </a:solidFill>
                <a:latin typeface="Arial" panose="020B0604020202020204" pitchFamily="34" charset="0"/>
                <a:cs typeface="Arial" panose="020B0604020202020204" pitchFamily="34" charset="0"/>
              </a:rPr>
              <a:t>VARCHAR(45)</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description </a:t>
            </a:r>
            <a:r>
              <a:rPr lang="en-US" dirty="0">
                <a:solidFill>
                  <a:srgbClr val="834689"/>
                </a:solidFill>
                <a:latin typeface="Arial" panose="020B0604020202020204" pitchFamily="34" charset="0"/>
                <a:cs typeface="Arial" panose="020B0604020202020204" pitchFamily="34" charset="0"/>
              </a:rPr>
              <a:t>TEXT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5561956" y="3103800"/>
            <a:ext cx="6365898"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itemID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itemID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item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orderID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orders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tx1">
                  <a:lumMod val="95000"/>
                  <a:lumOff val="5000"/>
                </a:schemeClr>
              </a:solidFill>
              <a:latin typeface="Arial" panose="020B0604020202020204" pitchFamily="34" charset="0"/>
              <a:cs typeface="Arial" panose="020B0604020202020204" pitchFamily="34" charset="0"/>
            </a:endParaRPr>
          </a:p>
          <a:p>
            <a:endParaRPr lang="en-US"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Tree>
    <p:extLst>
      <p:ext uri="{BB962C8B-B14F-4D97-AF65-F5344CB8AC3E}">
        <p14:creationId xmlns:p14="http://schemas.microsoft.com/office/powerpoint/2010/main" val="338656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741499"/>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C8A620EC-80A6-439B-828B-D5F269ABD7DF}"/>
              </a:ext>
            </a:extLst>
          </p:cNvPr>
          <p:cNvSpPr/>
          <p:nvPr/>
        </p:nvSpPr>
        <p:spPr>
          <a:xfrm>
            <a:off x="772479" y="32849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772479" y="49935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0" name="Rectangle 9">
            <a:extLst>
              <a:ext uri="{FF2B5EF4-FFF2-40B4-BE49-F238E27FC236}">
                <a16:creationId xmlns:a16="http://schemas.microsoft.com/office/drawing/2014/main" id="{D71F706F-B613-4FB5-923B-6BA84F48CFA5}"/>
              </a:ext>
            </a:extLst>
          </p:cNvPr>
          <p:cNvSpPr/>
          <p:nvPr/>
        </p:nvSpPr>
        <p:spPr>
          <a:xfrm>
            <a:off x="5513278" y="3284984"/>
            <a:ext cx="5766504"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blog_comments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bolgID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commentID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comments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03369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443969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821378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5897669"/>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4458270"/>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77727795"/>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5741290"/>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23414226"/>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Tree>
    <p:extLst>
      <p:ext uri="{BB962C8B-B14F-4D97-AF65-F5344CB8AC3E}">
        <p14:creationId xmlns:p14="http://schemas.microsoft.com/office/powerpoint/2010/main" val="129980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35147421"/>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257679"/>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5718037"/>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27655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948120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6219"/>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098058"/>
      </p:ext>
    </p:extLst>
  </p:cSld>
  <p:clrMapOvr>
    <a:masterClrMapping/>
  </p:clrMapOvr>
  <p:transition spd="slow"/>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85638699"/>
      </p:ext>
    </p:extLst>
  </p:cSld>
  <p:clrMapOvr>
    <a:masterClrMapping/>
  </p:clrMapOvr>
  <p:transition spd="slow"/>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Tree>
    <p:extLst>
      <p:ext uri="{BB962C8B-B14F-4D97-AF65-F5344CB8AC3E}">
        <p14:creationId xmlns:p14="http://schemas.microsoft.com/office/powerpoint/2010/main" val="22575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54996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964563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094404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207388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11331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Tree>
    <p:extLst>
      <p:ext uri="{BB962C8B-B14F-4D97-AF65-F5344CB8AC3E}">
        <p14:creationId xmlns:p14="http://schemas.microsoft.com/office/powerpoint/2010/main" val="3921954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6531917"/>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1993095162"/>
              </p:ext>
            </p:extLst>
          </p:nvPr>
        </p:nvGraphicFramePr>
        <p:xfrm>
          <a:off x="308728"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579199"/>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068960"/>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412776"/>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2954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733200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913710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7705354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578913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549776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034266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113892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865071"/>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8170250"/>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4208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478582" y="4500570"/>
            <a:ext cx="11305256" cy="1200329"/>
          </a:xfrm>
          <a:prstGeom prst="rect">
            <a:avLst/>
          </a:prstGeom>
        </p:spPr>
        <p:txBody>
          <a:bodyPr wrap="square">
            <a:spAutoFit/>
          </a:bodyPr>
          <a:lstStyle/>
          <a:p>
            <a:pPr algn="just"/>
            <a:r>
              <a:rPr lang="en-IN" sz="24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Palatino Linotype" panose="02040502050505030304" pitchFamily="18" charset="0"/>
                <a:cs typeface="Segoe UI Light" panose="020B0502040204020203" pitchFamily="34" charset="0"/>
              </a:rPr>
              <a:t>CALL</a:t>
            </a:r>
            <a:r>
              <a:rPr lang="en-IN" sz="24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733256"/>
            <a:ext cx="1094521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0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4860134"/>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963402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951021"/>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66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702557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0590" y="3933056"/>
            <a:ext cx="11089232" cy="646331"/>
          </a:xfrm>
          <a:prstGeom prst="rect">
            <a:avLst/>
          </a:prstGeom>
          <a:no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808519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278079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endParaRPr lang="en-IN" sz="24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2799809559"/>
              </p:ext>
            </p:extLst>
          </p:nvPr>
        </p:nvGraphicFramePr>
        <p:xfrm>
          <a:off x="255946" y="1047395"/>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7" name="Rectangle 6"/>
          <p:cNvSpPr/>
          <p:nvPr/>
        </p:nvSpPr>
        <p:spPr>
          <a:xfrm>
            <a:off x="9093995" y="32933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93054371"/>
              </p:ext>
            </p:extLst>
          </p:nvPr>
        </p:nvGraphicFramePr>
        <p:xfrm>
          <a:off x="289538" y="1732717"/>
          <a:ext cx="3072630" cy="640080"/>
        </p:xfrm>
        <a:graphic>
          <a:graphicData uri="http://schemas.openxmlformats.org/drawingml/2006/table">
            <a:tbl>
              <a:tblPr/>
              <a:tblGrid>
                <a:gridCol w="208256">
                  <a:extLst>
                    <a:ext uri="{9D8B030D-6E8A-4147-A177-3AD203B41FA5}">
                      <a16:colId xmlns:a16="http://schemas.microsoft.com/office/drawing/2014/main" val="20000"/>
                    </a:ext>
                  </a:extLst>
                </a:gridCol>
                <a:gridCol w="2864374">
                  <a:extLst>
                    <a:ext uri="{9D8B030D-6E8A-4147-A177-3AD203B41FA5}">
                      <a16:colId xmlns:a16="http://schemas.microsoft.com/office/drawing/2014/main" val="20001"/>
                    </a:ext>
                  </a:extLst>
                </a:gridCol>
              </a:tblGrid>
              <a:tr h="640080">
                <a:tc>
                  <a:txBody>
                    <a:bodyPr/>
                    <a:lstStyle/>
                    <a:p>
                      <a:pPr algn="ctr" fontAlgn="t"/>
                      <a:r>
                        <a:rPr lang="en-IN" dirty="0">
                          <a:solidFill>
                            <a:schemeClr val="tx1">
                              <a:lumMod val="95000"/>
                              <a:lumOff val="5000"/>
                            </a:schemeClr>
                          </a:solidFill>
                          <a:effectLst/>
                          <a:latin typeface="inherit"/>
                        </a:rPr>
                        <a:t>1</a:t>
                      </a:r>
                    </a:p>
                    <a:p>
                      <a:pPr algn="ctr" fontAlgn="t"/>
                      <a:r>
                        <a:rPr lang="en-IN" dirty="0">
                          <a:solidFill>
                            <a:schemeClr val="tx1">
                              <a:lumMod val="95000"/>
                              <a:lumOff val="5000"/>
                            </a:schemeClr>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noFill/>
                  </a:tcPr>
                </a:tc>
                <a:tc>
                  <a:txBody>
                    <a:bodyPr/>
                    <a:lstStyle/>
                    <a:p>
                      <a:pPr algn="l" fontAlgn="t" latinLnBrk="1"/>
                      <a:r>
                        <a:rPr lang="en-IN" dirty="0">
                          <a:solidFill>
                            <a:schemeClr val="tx1">
                              <a:lumMod val="95000"/>
                              <a:lumOff val="5000"/>
                            </a:schemeClr>
                          </a:solidFill>
                          <a:effectLst/>
                          <a:latin typeface="inherit"/>
                        </a:rPr>
                        <a:t>DECLARE z INT DEFAULT 0;</a:t>
                      </a:r>
                    </a:p>
                    <a:p>
                      <a:pPr algn="l" fontAlgn="t" latinLnBrk="1"/>
                      <a:r>
                        <a:rPr lang="en-IN" dirty="0">
                          <a:solidFill>
                            <a:schemeClr val="tx1">
                              <a:lumMod val="95000"/>
                              <a:lumOff val="5000"/>
                            </a:schemeClr>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51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460179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6813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898194"/>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3623343" y="3676962"/>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rPr>
              <a:t>To limit or to restrict or to check or to control.</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479920" y="938916"/>
            <a:ext cx="11376720"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is basically an index that is neither a </a:t>
            </a:r>
            <a:r>
              <a:rPr lang="en-IN" b="1" dirty="0">
                <a:solidFill>
                  <a:srgbClr val="0089A4"/>
                </a:solidFill>
                <a:latin typeface="Palatino Linotype" panose="02040502050505030304" pitchFamily="18" charset="0"/>
              </a:rPr>
              <a:t>primary</a:t>
            </a:r>
            <a:r>
              <a:rPr lang="en-IN" dirty="0">
                <a:solidFill>
                  <a:srgbClr val="0089A4"/>
                </a:solidFill>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solidFill>
                  <a:srgbClr val="0089A4"/>
                </a:solidFill>
                <a:latin typeface="Palatino Linotype" panose="02040502050505030304" pitchFamily="18" charset="0"/>
              </a:rPr>
              <a:t> </a:t>
            </a:r>
            <a:r>
              <a:rPr lang="en-IN" dirty="0">
                <a:latin typeface="Palatino Linotype" panose="02040502050505030304" pitchFamily="18" charset="0"/>
              </a:rPr>
              <a:t>nor a </a:t>
            </a:r>
            <a:r>
              <a:rPr lang="en-IN" b="1" dirty="0">
                <a:solidFill>
                  <a:srgbClr val="0089A4"/>
                </a:solidFill>
                <a:latin typeface="Palatino Linotype" panose="02040502050505030304" pitchFamily="18" charset="0"/>
              </a:rPr>
              <a:t>unique</a:t>
            </a:r>
            <a:r>
              <a:rPr lang="en-IN" dirty="0">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latin typeface="Palatino Linotype" panose="02040502050505030304" pitchFamily="18"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509120"/>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4077072"/>
            <a:ext cx="10873208" cy="2246769"/>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not permitted 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844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v_namefirst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v_namelast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where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Tree>
    <p:extLst>
      <p:ext uri="{BB962C8B-B14F-4D97-AF65-F5344CB8AC3E}">
        <p14:creationId xmlns:p14="http://schemas.microsoft.com/office/powerpoint/2010/main" val="260086323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getStudentByID(in para1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145012"/>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insertStudent(in p_ID int, in p_namefirst varchar(45), in p_namelast varchar(45), in p_DOB date, p_emailID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748970"/>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Tree>
    <p:extLst>
      <p:ext uri="{BB962C8B-B14F-4D97-AF65-F5344CB8AC3E}">
        <p14:creationId xmlns:p14="http://schemas.microsoft.com/office/powerpoint/2010/main" val="383654426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getStudentWithAddress(in p_ID int, out p_namefirst varchar(45), out p_namelast varchar(45), out p_address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7256918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810454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456471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7650631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a:t>
            </a:r>
            <a:r>
              <a:rPr lang="en-IN" dirty="0" err="1">
                <a:solidFill>
                  <a:srgbClr val="0077AA"/>
                </a:solidFill>
                <a:latin typeface="Liberation Mono"/>
              </a:rPr>
              <a:t>var_name</a:t>
            </a:r>
            <a:r>
              <a:rPr lang="en-IN" dirty="0">
                <a:solidFill>
                  <a:srgbClr val="0077AA"/>
                </a:solidFill>
                <a:latin typeface="Liberation Mono"/>
              </a:rPr>
              <a:t> [, </a:t>
            </a:r>
            <a:r>
              <a:rPr lang="en-IN" dirty="0" err="1">
                <a:solidFill>
                  <a:srgbClr val="0077AA"/>
                </a:solidFill>
                <a:latin typeface="Liberation Mono"/>
              </a:rPr>
              <a:t>var_name</a:t>
            </a:r>
            <a:r>
              <a:rPr lang="en-IN" dirty="0">
                <a:solidFill>
                  <a:srgbClr val="0077AA"/>
                </a:solidFill>
                <a:latin typeface="Liberation Mono"/>
              </a:rPr>
              <a:t>]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93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6" end="1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524315"/>
          </a:xfrm>
          <a:prstGeom prst="rect">
            <a:avLst/>
          </a:prstGeom>
        </p:spPr>
        <p:txBody>
          <a:bodyPr wrap="square">
            <a:spAutoFit/>
          </a:bodyPr>
          <a:lstStyle/>
          <a:p>
            <a:r>
              <a:rPr lang="en-US" dirty="0">
                <a:solidFill>
                  <a:schemeClr val="tx1">
                    <a:lumMod val="85000"/>
                    <a:lumOff val="15000"/>
                  </a:schemeClr>
                </a:solidFill>
                <a:latin typeface="Palatino Linotype" panose="02040502050505030304" pitchFamily="18" charset="0"/>
              </a:rPr>
              <a:t>1</a:t>
            </a:r>
            <a:r>
              <a:rPr lang="en-US" b="1" dirty="0">
                <a:solidFill>
                  <a:schemeClr val="tx1">
                    <a:lumMod val="85000"/>
                    <a:lumOff val="15000"/>
                  </a:schemeClr>
                </a:solidFill>
                <a:latin typeface="Palatino Linotype" panose="02040502050505030304" pitchFamily="18" charset="0"/>
              </a:rPr>
              <a:t>. Candidate Key</a:t>
            </a:r>
            <a:r>
              <a:rPr lang="en-US" dirty="0">
                <a:solidFill>
                  <a:schemeClr val="tx1">
                    <a:lumMod val="85000"/>
                    <a:lumOff val="15000"/>
                  </a:schemeClr>
                </a:solidFill>
                <a:latin typeface="Palatino Linotype" panose="02040502050505030304" pitchFamily="18" charset="0"/>
              </a:rPr>
              <a:t>: are individual columns in a table that qualifies for uniqueness of all the rows. Here in Employee table EmployeeID &amp; SSN are Candidate keys.</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2. </a:t>
            </a:r>
            <a:r>
              <a:rPr lang="en-US" b="1" dirty="0">
                <a:solidFill>
                  <a:schemeClr val="tx1">
                    <a:lumMod val="85000"/>
                    <a:lumOff val="15000"/>
                  </a:schemeClr>
                </a:solidFill>
                <a:latin typeface="Palatino Linotype" panose="02040502050505030304" pitchFamily="18" charset="0"/>
              </a:rPr>
              <a:t>Primary Key</a:t>
            </a:r>
            <a:r>
              <a:rPr lang="en-US" dirty="0">
                <a:solidFill>
                  <a:schemeClr val="tx1">
                    <a:lumMod val="85000"/>
                    <a:lumOff val="15000"/>
                  </a:schemeClr>
                </a:solidFill>
                <a:latin typeface="Palatino Linotype" panose="02040502050505030304" pitchFamily="18" charset="0"/>
              </a:rPr>
              <a:t>: is the columns you choose to maintain uniqueness in a table. Here in Employee table you can choose either EmployeeID or SSN columns, EmployeeID is preferable choice, as SSN is a secure value.</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3. </a:t>
            </a:r>
            <a:r>
              <a:rPr lang="en-US" b="1" dirty="0">
                <a:solidFill>
                  <a:schemeClr val="tx1">
                    <a:lumMod val="85000"/>
                    <a:lumOff val="15000"/>
                  </a:schemeClr>
                </a:solidFill>
                <a:latin typeface="Palatino Linotype" panose="02040502050505030304" pitchFamily="18" charset="0"/>
              </a:rPr>
              <a:t>Alternate Key</a:t>
            </a:r>
            <a:r>
              <a:rPr lang="en-US" dirty="0">
                <a:solidFill>
                  <a:schemeClr val="tx1">
                    <a:lumMod val="85000"/>
                    <a:lumOff val="15000"/>
                  </a:schemeClr>
                </a:solidFill>
                <a:latin typeface="Palatino Linotype" panose="02040502050505030304" pitchFamily="18" charset="0"/>
              </a:rPr>
              <a:t>: Candidate column other the Primary column, like if EmployeeID is PK then SSN would be the Alternate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4. </a:t>
            </a:r>
            <a:r>
              <a:rPr lang="en-US" b="1" dirty="0">
                <a:solidFill>
                  <a:schemeClr val="tx1">
                    <a:lumMod val="85000"/>
                    <a:lumOff val="15000"/>
                  </a:schemeClr>
                </a:solidFill>
                <a:latin typeface="Palatino Linotype" panose="02040502050505030304" pitchFamily="18" charset="0"/>
              </a:rPr>
              <a:t>Super Key</a:t>
            </a:r>
            <a:r>
              <a:rPr lang="en-US" dirty="0">
                <a:solidFill>
                  <a:schemeClr val="tx1">
                    <a:lumMod val="85000"/>
                    <a:lumOff val="15000"/>
                  </a:schemeClr>
                </a:solidFill>
                <a:latin typeface="Palatino Linotype" panose="02040502050505030304" pitchFamily="18" charset="0"/>
              </a:rPr>
              <a:t>: If you add any other column/attribute to a Primary Key then it become a super key, like EmployeeID + FullName is a Super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5. </a:t>
            </a:r>
            <a:r>
              <a:rPr lang="en-US" b="1" dirty="0">
                <a:solidFill>
                  <a:schemeClr val="tx1">
                    <a:lumMod val="85000"/>
                    <a:lumOff val="15000"/>
                  </a:schemeClr>
                </a:solidFill>
                <a:latin typeface="Palatino Linotype" panose="02040502050505030304" pitchFamily="18" charset="0"/>
              </a:rPr>
              <a:t>Composite Key</a:t>
            </a:r>
            <a:r>
              <a:rPr lang="en-US" dirty="0">
                <a:solidFill>
                  <a:schemeClr val="tx1">
                    <a:lumMod val="85000"/>
                    <a:lumOff val="15000"/>
                  </a:schemeClr>
                </a:solidFill>
                <a:latin typeface="Palatino Linotype" panose="02040502050505030304" pitchFamily="18"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6780917" cy="446276"/>
          </a:xfrm>
          <a:prstGeom prst="rect">
            <a:avLst/>
          </a:prstGeom>
        </p:spPr>
        <p:txBody>
          <a:bodyPr wrap="square">
            <a:spAutoFit/>
          </a:bodyPr>
          <a:lstStyle/>
          <a:p>
            <a:r>
              <a:rPr lang="en-US" sz="2300" dirty="0">
                <a:solidFill>
                  <a:schemeClr val="bg2">
                    <a:lumMod val="25000"/>
                  </a:schemeClr>
                </a:solidFill>
                <a:latin typeface="Gentium Basic"/>
              </a:rPr>
              <a:t>Employee (EmployeeID, FullName, SSN, DateOfBirth)</a:t>
            </a: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 EXISTS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06308074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open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err="1">
                <a:solidFill>
                  <a:schemeClr val="tx1">
                    <a:lumMod val="95000"/>
                    <a:lumOff val="5000"/>
                  </a:schemeClr>
                </a:solidFill>
                <a:latin typeface="Segoe UI Semilight" panose="020B0402040204020203" pitchFamily="34" charset="0"/>
                <a:cs typeface="Segoe UI Semilight" panose="020B0402040204020203" pitchFamily="34" charset="0"/>
              </a:rPr>
              <a:t>lbl:loop</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close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3317766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96936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274693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int)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v_amount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 (v_amount);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NextNumber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return(NextNumber);</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Tree>
    <p:extLst>
      <p:ext uri="{BB962C8B-B14F-4D97-AF65-F5344CB8AC3E}">
        <p14:creationId xmlns:p14="http://schemas.microsoft.com/office/powerpoint/2010/main" val="47927984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int) returns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v_dayname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return(v_dayname);</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Tree>
    <p:extLst>
      <p:ext uri="{BB962C8B-B14F-4D97-AF65-F5344CB8AC3E}">
        <p14:creationId xmlns:p14="http://schemas.microsoft.com/office/powerpoint/2010/main" val="379725548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returns varchar(2000)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v_ID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v_namefirst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v_namelast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v_DOB date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v_emailID varchar(128);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(concat(v_ID," ", v_namefirst," ", v_namelast," ", v_DOB," ", v_emailID));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Tree>
    <p:extLst>
      <p:ext uri="{BB962C8B-B14F-4D97-AF65-F5344CB8AC3E}">
        <p14:creationId xmlns:p14="http://schemas.microsoft.com/office/powerpoint/2010/main" val="365605681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1717919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1421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334566" y="3441194"/>
            <a:ext cx="11593288" cy="707886"/>
          </a:xfrm>
          <a:prstGeom prst="rect">
            <a:avLst/>
          </a:prstGeom>
        </p:spPr>
        <p:txBody>
          <a:bodyPr wrap="square">
            <a:spAutoFit/>
          </a:bodyPr>
          <a:lstStyle/>
          <a:p>
            <a:r>
              <a:rPr lang="en-IN" sz="2000" b="1" dirty="0">
                <a:solidFill>
                  <a:schemeClr val="bg2">
                    <a:lumMod val="25000"/>
                  </a:schemeClr>
                </a:solidFill>
                <a:latin typeface="Palatino Linotype" panose="02040502050505030304" pitchFamily="18" charset="0"/>
              </a:rPr>
              <a:t>Data</a:t>
            </a:r>
            <a:r>
              <a:rPr lang="en-IN" sz="2000" dirty="0">
                <a:solidFill>
                  <a:schemeClr val="bg2">
                    <a:lumMod val="25000"/>
                  </a:schemeClr>
                </a:solidFill>
                <a:latin typeface="Palatino Linotype" panose="02040502050505030304" pitchFamily="18" charset="0"/>
              </a:rPr>
              <a:t> </a:t>
            </a:r>
            <a:r>
              <a:rPr lang="en-IN" sz="2000" b="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refers to the validity of data, meaning data is consistent and correct. Data integrity is normally enforced in a database by a series of integrity constraints or rules. </a:t>
            </a:r>
          </a:p>
        </p:txBody>
      </p:sp>
      <p:sp>
        <p:nvSpPr>
          <p:cNvPr id="6" name="Rectangle 5"/>
          <p:cNvSpPr/>
          <p:nvPr/>
        </p:nvSpPr>
        <p:spPr>
          <a:xfrm>
            <a:off x="484479" y="4941168"/>
            <a:ext cx="11293462" cy="1477328"/>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Entity</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primary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Referential</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foreign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Domain</a:t>
            </a:r>
            <a:r>
              <a:rPr lang="en-IN" sz="2000" i="1"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i="1" dirty="0">
                <a:solidFill>
                  <a:schemeClr val="bg2">
                    <a:lumMod val="25000"/>
                  </a:schemeClr>
                </a:solidFill>
                <a:latin typeface="Palatino Linotype" panose="02040502050505030304" pitchFamily="18" charset="0"/>
              </a:rPr>
              <a:t> </a:t>
            </a:r>
            <a:r>
              <a:rPr lang="en-IN" sz="2000" dirty="0">
                <a:solidFill>
                  <a:schemeClr val="bg2">
                    <a:lumMod val="25000"/>
                  </a:schemeClr>
                </a:solidFill>
                <a:latin typeface="Palatino Linotype" panose="02040502050505030304" pitchFamily="18" charset="0"/>
              </a:rPr>
              <a:t>A domain is a set of values of the same type.</a:t>
            </a:r>
          </a:p>
        </p:txBody>
      </p:sp>
      <p:sp>
        <p:nvSpPr>
          <p:cNvPr id="7" name="Rectangle 6"/>
          <p:cNvSpPr/>
          <p:nvPr/>
        </p:nvSpPr>
        <p:spPr>
          <a:xfrm>
            <a:off x="334566" y="4415427"/>
            <a:ext cx="11293462" cy="400110"/>
          </a:xfrm>
          <a:prstGeom prst="rect">
            <a:avLst/>
          </a:prstGeom>
        </p:spPr>
        <p:txBody>
          <a:bodyPr wrap="square">
            <a:spAutoFit/>
          </a:bodyPr>
          <a:lstStyle/>
          <a:p>
            <a:r>
              <a:rPr lang="en-IN" sz="2000" dirty="0">
                <a:solidFill>
                  <a:schemeClr val="bg2">
                    <a:lumMod val="25000"/>
                  </a:schemeClr>
                </a:solidFill>
                <a:latin typeface="Palatino Linotype" panose="02040502050505030304" pitchFamily="18" charset="0"/>
              </a:rPr>
              <a:t>Three types of integrity constraints: </a:t>
            </a:r>
            <a:r>
              <a:rPr lang="en-IN" sz="2000" b="1" i="1" dirty="0">
                <a:solidFill>
                  <a:schemeClr val="bg2">
                    <a:lumMod val="25000"/>
                  </a:schemeClr>
                </a:solidFill>
                <a:latin typeface="Palatino Linotype" panose="02040502050505030304" pitchFamily="18" charset="0"/>
              </a:rPr>
              <a:t>entity integrity, referential integrity and domain integrity</a:t>
            </a:r>
            <a:r>
              <a:rPr lang="en-IN" sz="2000" dirty="0">
                <a:solidFill>
                  <a:schemeClr val="bg2">
                    <a:lumMod val="25000"/>
                  </a:schemeClr>
                </a:solidFill>
                <a:latin typeface="Palatino Linotype" panose="02040502050505030304" pitchFamily="18" charset="0"/>
              </a:rPr>
              <a:t>:</a:t>
            </a:r>
          </a:p>
        </p:txBody>
      </p:sp>
      <p:sp>
        <p:nvSpPr>
          <p:cNvPr id="8" name="Rectangle 7"/>
          <p:cNvSpPr/>
          <p:nvPr/>
        </p:nvSpPr>
        <p:spPr>
          <a:xfrm>
            <a:off x="1825292" y="7940"/>
            <a:ext cx="542204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1" name="Rectangle 10"/>
          <p:cNvSpPr/>
          <p:nvPr/>
        </p:nvSpPr>
        <p:spPr>
          <a:xfrm>
            <a:off x="190549" y="1538208"/>
            <a:ext cx="11587391" cy="738664"/>
          </a:xfrm>
          <a:prstGeom prst="rect">
            <a:avLst/>
          </a:prstGeom>
        </p:spPr>
        <p:txBody>
          <a:bodyPr wrap="square">
            <a:spAutoFit/>
          </a:bodyPr>
          <a:lstStyle/>
          <a:p>
            <a:r>
              <a:rPr lang="en-US" sz="2100" dirty="0">
                <a:solidFill>
                  <a:schemeClr val="tx1">
                    <a:lumMod val="95000"/>
                    <a:lumOff val="5000"/>
                  </a:schemeClr>
                </a:solidFill>
                <a:latin typeface="Palatino Linotype" panose="02040502050505030304" pitchFamily="18" charset="0"/>
              </a:rPr>
              <a:t>Data Domain refers to all the valid values which a column may contain and can be done by giving data type to the column.</a:t>
            </a:r>
          </a:p>
        </p:txBody>
      </p:sp>
      <p:pic>
        <p:nvPicPr>
          <p:cNvPr id="13" name="Picture 12">
            <a:extLst>
              <a:ext uri="{FF2B5EF4-FFF2-40B4-BE49-F238E27FC236}">
                <a16:creationId xmlns:a16="http://schemas.microsoft.com/office/drawing/2014/main" id="{572ABF83-976C-4FEC-BC66-6EAAF5E824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5785B5D2-373A-4576-978B-EB982136C701}"/>
              </a:ext>
            </a:extLst>
          </p:cNvPr>
          <p:cNvSpPr/>
          <p:nvPr/>
        </p:nvSpPr>
        <p:spPr>
          <a:xfrm>
            <a:off x="184652" y="2390270"/>
            <a:ext cx="11593288"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bg2">
                    <a:lumMod val="25000"/>
                  </a:schemeClr>
                </a:solidFill>
                <a:latin typeface="Palatino Linotype" panose="02040502050505030304" pitchFamily="18" charset="0"/>
              </a:rPr>
              <a:t>Domain Constraint = </a:t>
            </a:r>
            <a:r>
              <a:rPr lang="en-IN" sz="2000" dirty="0">
                <a:solidFill>
                  <a:schemeClr val="bg2">
                    <a:lumMod val="25000"/>
                  </a:schemeClr>
                </a:solidFill>
                <a:latin typeface="Palatino Linotype" panose="02040502050505030304" pitchFamily="18" charset="0"/>
              </a:rPr>
              <a:t>data type + Constraints (NOT NULL / UNIQUE / PRIMARY KEY / FOREIGN KEY / CHECK / DEFAULT)</a:t>
            </a:r>
          </a:p>
        </p:txBody>
      </p:sp>
    </p:spTree>
    <p:extLst>
      <p:ext uri="{BB962C8B-B14F-4D97-AF65-F5344CB8AC3E}">
        <p14:creationId xmlns:p14="http://schemas.microsoft.com/office/powerpoint/2010/main" val="11697527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1" grpId="0"/>
      <p:bldP spid="14" grpId="0"/>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411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41361" y="4216189"/>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88818721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Tree>
    <p:extLst>
      <p:ext uri="{BB962C8B-B14F-4D97-AF65-F5344CB8AC3E}">
        <p14:creationId xmlns:p14="http://schemas.microsoft.com/office/powerpoint/2010/main" val="2722119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2375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updateStudent;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updateStudent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Tree>
    <p:extLst>
      <p:ext uri="{BB962C8B-B14F-4D97-AF65-F5344CB8AC3E}">
        <p14:creationId xmlns:p14="http://schemas.microsoft.com/office/powerpoint/2010/main" val="371658712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IF EXISTS deleteStudent;</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deleteStudent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latin typeface="Segoe UI Semilight" panose="020B0402040204020203" pitchFamily="34" charset="0"/>
                <a:cs typeface="Segoe UI Semilight" panose="020B0402040204020203" pitchFamily="34" charset="0"/>
              </a:rPr>
              <a:t>END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restrictInsertStudent;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restrictInsertStudent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Tree>
    <p:extLst>
      <p:ext uri="{BB962C8B-B14F-4D97-AF65-F5344CB8AC3E}">
        <p14:creationId xmlns:p14="http://schemas.microsoft.com/office/powerpoint/2010/main" val="393040374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IF EXISTS autoincrementStudentNo;</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autoincrementStudentNo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Tree>
    <p:extLst>
      <p:ext uri="{BB962C8B-B14F-4D97-AF65-F5344CB8AC3E}">
        <p14:creationId xmlns:p14="http://schemas.microsoft.com/office/powerpoint/2010/main" val="285044470"/>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insertStudentPhone;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insertStudentPhone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Tree>
    <p:extLst>
      <p:ext uri="{BB962C8B-B14F-4D97-AF65-F5344CB8AC3E}">
        <p14:creationId xmlns:p14="http://schemas.microsoft.com/office/powerpoint/2010/main" val="137337373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42202093"/>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48212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3233803"/>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2558" y="876820"/>
            <a:ext cx="11305256"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5" name="TextBox 4"/>
          <p:cNvSpPr txBox="1"/>
          <p:nvPr/>
        </p:nvSpPr>
        <p:spPr>
          <a:xfrm>
            <a:off x="262558" y="4437112"/>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23657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050906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14839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85245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791251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584201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Tree>
    <p:extLst>
      <p:ext uri="{BB962C8B-B14F-4D97-AF65-F5344CB8AC3E}">
        <p14:creationId xmlns:p14="http://schemas.microsoft.com/office/powerpoint/2010/main"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3478" y="1456165"/>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126" y="3717032"/>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8542" y="3717033"/>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4150990" y="1456165"/>
            <a:ext cx="3528392"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1012666"/>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964484562"/>
              </p:ext>
            </p:extLst>
          </p:nvPr>
        </p:nvGraphicFramePr>
        <p:xfrm>
          <a:off x="478582" y="1556792"/>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218368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Tree>
    <p:extLst>
      <p:ext uri="{BB962C8B-B14F-4D97-AF65-F5344CB8AC3E}">
        <p14:creationId xmlns:p14="http://schemas.microsoft.com/office/powerpoint/2010/main" val="92826522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480920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873333"/>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Tree>
    <p:extLst>
      <p:ext uri="{BB962C8B-B14F-4D97-AF65-F5344CB8AC3E}">
        <p14:creationId xmlns:p14="http://schemas.microsoft.com/office/powerpoint/2010/main"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567" y="3115414"/>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Tree>
    <p:extLst>
      <p:ext uri="{BB962C8B-B14F-4D97-AF65-F5344CB8AC3E}">
        <p14:creationId xmlns:p14="http://schemas.microsoft.com/office/powerpoint/2010/main"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2474136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299456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0115214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5855449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2451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0868598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17395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280568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836828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474054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082556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020918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0283377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359455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2268466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139577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0526351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8920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384033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830068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127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822981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8703199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91455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769417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320236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140990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10077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3140968"/>
            <a:ext cx="11737305" cy="1692771"/>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8291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687052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855075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6474720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8154109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7512169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120438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811520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499479"/>
            <a:ext cx="8844473" cy="2585323"/>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8542626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139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065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0795714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742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4571524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679307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057307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342561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646331"/>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274441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8967273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58136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89532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152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715671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2655959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1219136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10959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55938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05297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00424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7050497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637768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216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37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a:t>
            </a:r>
            <a:r>
              <a:rPr lang="en-US" dirty="0" err="1">
                <a:solidFill>
                  <a:schemeClr val="tx1">
                    <a:lumMod val="95000"/>
                    <a:lumOff val="5000"/>
                  </a:schemeClr>
                </a:solidFill>
                <a:latin typeface="Calibri" panose="020F0502020204030204" pitchFamily="34" charset="0"/>
                <a:cs typeface="Calibri" panose="020F0502020204030204" pitchFamily="34" charset="0"/>
              </a:rPr>
              <a:t>newEmp.insertOne</a:t>
            </a:r>
            <a:r>
              <a:rPr lang="en-US" dirty="0">
                <a:solidFill>
                  <a:schemeClr val="tx1">
                    <a:lumMod val="95000"/>
                    <a:lumOff val="5000"/>
                  </a:schemeClr>
                </a:solidFill>
                <a:latin typeface="Calibri" panose="020F0502020204030204" pitchFamily="34" charset="0"/>
                <a:cs typeface="Calibri" panose="020F0502020204030204" pitchFamily="34" charset="0"/>
              </a:rPr>
              <a:t>({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304135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685307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newEmp.insertMany([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319565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1490413"/>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4217043"/>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0269635"/>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2332289"/>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970890"/>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2180"/>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550590" y="3352802"/>
            <a:ext cx="11233248" cy="923330"/>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a:t>
            </a:r>
            <a:r>
              <a:rPr lang="en-US" dirty="0" err="1">
                <a:solidFill>
                  <a:schemeClr val="tx1">
                    <a:lumMod val="95000"/>
                    <a:lumOff val="5000"/>
                  </a:schemeClr>
                </a:solidFill>
                <a:latin typeface="Calibri" panose="020F0502020204030204" pitchFamily="34" charset="0"/>
                <a:cs typeface="Calibri" panose="020F0502020204030204" pitchFamily="34" charset="0"/>
              </a:rPr>
              <a:t>job:'abc</a:t>
            </a:r>
            <a:r>
              <a:rPr lang="en-US" dirty="0">
                <a:solidFill>
                  <a:schemeClr val="tx1">
                    <a:lumMod val="95000"/>
                    <a:lumOff val="5000"/>
                  </a:schemeClr>
                </a:solidFill>
                <a:latin typeface="Calibri" panose="020F0502020204030204" pitchFamily="34" charset="0"/>
                <a:cs typeface="Calibri" panose="020F0502020204030204" pitchFamily="34" charset="0"/>
              </a:rPr>
              <a:t>' } }, { upsert : true,  multi: true });</a:t>
            </a:r>
          </a:p>
          <a:p>
            <a:pPr marL="342900" indent="-34290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a:t>
            </a:r>
            <a:r>
              <a:rPr lang="en-US" dirty="0">
                <a:solidFill>
                  <a:schemeClr val="tx1">
                    <a:lumMod val="95000"/>
                    <a:lumOff val="5000"/>
                  </a:schemeClr>
                </a:solidFill>
                <a:latin typeface="Calibri" panose="020F0502020204030204" pitchFamily="34" charset="0"/>
                <a:cs typeface="Calibri" panose="020F0502020204030204" pitchFamily="34" charset="0"/>
              </a:rPr>
              <a:t>({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98960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78582" y="1382286"/>
            <a:ext cx="11305256"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If anyone who wants to develop a good application </a:t>
            </a:r>
          </a:p>
          <a:p>
            <a:r>
              <a:rPr lang="en-US" sz="2000" dirty="0">
                <a:latin typeface="Palatino Linotype" panose="02040502050505030304" pitchFamily="18"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They are  (</a:t>
            </a:r>
            <a:r>
              <a:rPr lang="en-IN" dirty="0">
                <a:latin typeface="Palatino Linotype" panose="02040502050505030304" pitchFamily="18" charset="0"/>
              </a:rPr>
              <a:t>3-Tier Architecture</a:t>
            </a:r>
            <a:r>
              <a:rPr lang="en-US" sz="2000" dirty="0">
                <a:latin typeface="Palatino Linotype" panose="02040502050505030304" pitchFamily="18" charset="0"/>
                <a:cs typeface="Arial" pitchFamily="34" charset="0"/>
              </a:rPr>
              <a:t>).</a:t>
            </a:r>
          </a:p>
          <a:p>
            <a:pPr marL="914400" lvl="1" indent="-457200">
              <a:buFont typeface="+mj-lt"/>
              <a:buAutoNum type="arabicPeriod"/>
            </a:pPr>
            <a:r>
              <a:rPr lang="en-US" sz="2000" dirty="0">
                <a:latin typeface="Palatino Linotype" panose="02040502050505030304" pitchFamily="18" charset="0"/>
                <a:cs typeface="Arial" pitchFamily="34" charset="0"/>
              </a:rPr>
              <a:t>UI 		(</a:t>
            </a:r>
            <a:r>
              <a:rPr lang="en-IN" sz="2000" b="1" dirty="0">
                <a:latin typeface="Palatino Linotype" panose="02040502050505030304" pitchFamily="18" charset="0"/>
              </a:rPr>
              <a:t>Presentation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dirty="0">
                <a:latin typeface="Palatino Linotype" panose="02040502050505030304" pitchFamily="18" charset="0"/>
                <a:cs typeface="Arial" pitchFamily="34" charset="0"/>
              </a:rPr>
              <a:t>Middle Layer 	(</a:t>
            </a:r>
            <a:r>
              <a:rPr lang="en-IN" sz="2000" b="1" dirty="0">
                <a:latin typeface="Palatino Linotype" panose="02040502050505030304" pitchFamily="18" charset="0"/>
              </a:rPr>
              <a:t>Application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b="1" dirty="0">
                <a:solidFill>
                  <a:srgbClr val="FF0000"/>
                </a:solidFill>
                <a:latin typeface="Palatino Linotype" panose="02040502050505030304" pitchFamily="18" charset="0"/>
                <a:cs typeface="Arial" pitchFamily="34" charset="0"/>
              </a:rPr>
              <a:t>Database 	</a:t>
            </a:r>
            <a:r>
              <a:rPr lang="en-US" sz="2000" dirty="0">
                <a:latin typeface="Palatino Linotype" panose="02040502050505030304" pitchFamily="18" charset="0"/>
                <a:cs typeface="Arial" pitchFamily="34" charset="0"/>
              </a:rPr>
              <a:t>(</a:t>
            </a:r>
            <a:r>
              <a:rPr lang="en-IN" sz="2000" b="1" dirty="0">
                <a:latin typeface="Palatino Linotype" panose="02040502050505030304" pitchFamily="18" charset="0"/>
              </a:rPr>
              <a:t>Database</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US" sz="2000" dirty="0">
                <a:latin typeface="Palatino Linotype" panose="02040502050505030304" pitchFamily="18" charset="0"/>
                <a:cs typeface="Arial" pitchFamily="34" charset="0"/>
              </a:rPr>
              <a:t>)</a:t>
            </a:r>
          </a:p>
          <a:p>
            <a:endParaRPr lang="en-US" sz="2000" b="1" dirty="0">
              <a:solidFill>
                <a:srgbClr val="FF0000"/>
              </a:solidFill>
              <a:latin typeface="Palatino Linotype" panose="02040502050505030304" pitchFamily="18" charset="0"/>
              <a:cs typeface="Arial" pitchFamily="34" charset="0"/>
            </a:endParaRPr>
          </a:p>
          <a:p>
            <a:r>
              <a:rPr lang="en-US" sz="2000" b="1" dirty="0">
                <a:solidFill>
                  <a:srgbClr val="FF0000"/>
                </a:solidFill>
                <a:latin typeface="Palatino Linotype" panose="02040502050505030304" pitchFamily="18" charset="0"/>
                <a:cs typeface="Arial" pitchFamily="34" charset="0"/>
              </a:rPr>
              <a:t>     </a:t>
            </a:r>
            <a:r>
              <a:rPr lang="en-US" sz="2000" b="1" dirty="0">
                <a:latin typeface="Palatino Linotype" panose="02040502050505030304" pitchFamily="18" charset="0"/>
                <a:cs typeface="Arial" pitchFamily="34" charset="0"/>
              </a:rPr>
              <a:t>So a</a:t>
            </a:r>
            <a:r>
              <a:rPr lang="en-US" sz="2000" b="1" i="1" dirty="0">
                <a:latin typeface="Palatino Linotype" panose="02040502050505030304" pitchFamily="18" charset="0"/>
                <a:cs typeface="Arial" pitchFamily="34" charset="0"/>
              </a:rPr>
              <a:t>s a programmer</a:t>
            </a:r>
            <a:r>
              <a:rPr lang="en-US" sz="2000" b="1" dirty="0">
                <a:latin typeface="Palatino Linotype" panose="02040502050505030304" pitchFamily="18" charset="0"/>
                <a:cs typeface="Arial" pitchFamily="34" charset="0"/>
              </a:rPr>
              <a:t>:</a:t>
            </a:r>
          </a:p>
          <a:p>
            <a:r>
              <a:rPr lang="en-US" sz="2000" dirty="0">
                <a:latin typeface="Palatino Linotype" panose="02040502050505030304" pitchFamily="18" charset="0"/>
                <a:cs typeface="Arial" panose="020B0604020202020204" pitchFamily="34" charset="0"/>
              </a:rPr>
              <a:t>	a person should understand and be able to interact with a database is must, so than the     </a:t>
            </a:r>
          </a:p>
          <a:p>
            <a:r>
              <a:rPr lang="en-US" sz="2000" dirty="0">
                <a:latin typeface="Palatino Linotype" panose="02040502050505030304" pitchFamily="18" charset="0"/>
                <a:cs typeface="Arial" panose="020B0604020202020204" pitchFamily="34" charset="0"/>
              </a:rPr>
              <a:t>data which is collected from the UI is processed and stored permanently. (e.g. Any management systems, set top box, washing machine, mobile application etc.).</a:t>
            </a:r>
            <a:endParaRPr lang="en-US" sz="2000" b="1" dirty="0">
              <a:solidFill>
                <a:srgbClr val="FF0000"/>
              </a:solidFill>
              <a:latin typeface="Palatino Linotype" panose="02040502050505030304" pitchFamily="18"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9FDEC2BC-029C-4719-A7A0-D05E29E06C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3" y="3405898"/>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908215"/>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even though primary keys can not.</a:t>
            </a:r>
          </a:p>
        </p:txBody>
      </p:sp>
      <p:sp>
        <p:nvSpPr>
          <p:cNvPr id="4" name="Rectangle 3"/>
          <p:cNvSpPr/>
          <p:nvPr/>
        </p:nvSpPr>
        <p:spPr>
          <a:xfrm>
            <a:off x="406574" y="5242555"/>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206265"/>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70738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9559969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30354859"/>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1367145"/>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4326830"/>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a:t>
            </a:r>
            <a:r>
              <a:rPr lang="en-US">
                <a:solidFill>
                  <a:schemeClr val="tx1">
                    <a:lumMod val="95000"/>
                    <a:lumOff val="5000"/>
                  </a:schemeClr>
                </a:solidFill>
                <a:latin typeface="Calibri" panose="020F0502020204030204" pitchFamily="34" charset="0"/>
                <a:cs typeface="Calibri" panose="020F0502020204030204" pitchFamily="34" charset="0"/>
              </a:rPr>
              <a:t>: { $</a:t>
            </a:r>
            <a:r>
              <a:rPr lang="en-US" dirty="0">
                <a:solidFill>
                  <a:schemeClr val="tx1">
                    <a:lumMod val="95000"/>
                    <a:lumOff val="5000"/>
                  </a:schemeClr>
                </a:solidFill>
                <a:latin typeface="Calibri" panose="020F0502020204030204" pitchFamily="34" charset="0"/>
                <a:cs typeface="Calibri" panose="020F0502020204030204" pitchFamily="34" charset="0"/>
              </a:rPr>
              <a:t>gt</a:t>
            </a:r>
            <a:r>
              <a:rPr lang="en-US">
                <a:solidFill>
                  <a:schemeClr val="tx1">
                    <a:lumMod val="95000"/>
                    <a:lumOff val="5000"/>
                  </a:schemeClr>
                </a:solidFill>
                <a:latin typeface="Calibri" panose="020F0502020204030204" pitchFamily="34" charset="0"/>
                <a:cs typeface="Calibri" panose="020F0502020204030204" pitchFamily="34" charset="0"/>
              </a:rPr>
              <a:t>: 300 } </a:t>
            </a:r>
            <a:r>
              <a:rPr lang="en-US" dirty="0">
                <a:solidFill>
                  <a:schemeClr val="tx1">
                    <a:lumMod val="95000"/>
                    <a:lumOff val="5000"/>
                  </a:schemeClr>
                </a:solidFill>
                <a:latin typeface="Calibri" panose="020F0502020204030204" pitchFamily="34" charset="0"/>
                <a:cs typeface="Calibri" panose="020F0502020204030204" pitchFamily="34" charset="0"/>
              </a:rPr>
              <a:t>}, { $inc: { sal: 1 } </a:t>
            </a:r>
            <a:r>
              <a:rPr lang="en-US">
                <a:solidFill>
                  <a:schemeClr val="tx1">
                    <a:lumMod val="95000"/>
                    <a:lumOff val="5000"/>
                  </a:schemeClr>
                </a:solidFill>
                <a:latin typeface="Calibri" panose="020F0502020204030204" pitchFamily="34" charset="0"/>
                <a:cs typeface="Calibri" panose="020F0502020204030204" pitchFamily="34" charset="0"/>
              </a:rPr>
              <a:t>}) </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6172136"/>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2006766"/>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db.emp.updateOne</a:t>
            </a:r>
            <a:r>
              <a:rPr lang="en-US" dirty="0">
                <a:solidFill>
                  <a:schemeClr val="tx1">
                    <a:lumMod val="95000"/>
                    <a:lumOff val="5000"/>
                  </a:schemeClr>
                </a:solidFill>
                <a:latin typeface="Calibri" panose="020F0502020204030204" pitchFamily="34" charset="0"/>
                <a:cs typeface="Calibri" panose="020F0502020204030204" pitchFamily="34" charset="0"/>
              </a:rPr>
              <a:t>({ename: 'saleel'}, {$unset: {comm: 0, ename: '', sal: 0}})</a:t>
            </a:r>
          </a:p>
          <a:p>
            <a:pPr marL="285750" indent="-28575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db.emp.updateMany</a:t>
            </a:r>
            <a:r>
              <a:rPr lang="en-US" dirty="0">
                <a:solidFill>
                  <a:schemeClr val="tx1">
                    <a:lumMod val="95000"/>
                    <a:lumOff val="5000"/>
                  </a:schemeClr>
                </a:solidFill>
                <a:latin typeface="Calibri" panose="020F0502020204030204" pitchFamily="34" charset="0"/>
                <a:cs typeface="Calibri" panose="020F0502020204030204" pitchFamily="34" charset="0"/>
              </a:rPr>
              <a:t>({ename: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20657471"/>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8329427"/>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4191144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4154984"/>
          </a:xfrm>
          <a:prstGeom prst="rect">
            <a:avLst/>
          </a:prstGeom>
          <a:solidFill>
            <a:schemeClr val="bg1"/>
          </a:solidFill>
        </p:spPr>
        <p:txBody>
          <a:bodyPr wrap="square">
            <a:spAutoFit/>
          </a:bodyPr>
          <a:lstStyle/>
          <a:p>
            <a:r>
              <a:rPr lang="en-IN" sz="2400" b="1" i="1" dirty="0">
                <a:solidFill>
                  <a:srgbClr val="C00000"/>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5379893"/>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75000"/>
                  <a:lumOff val="2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8386696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52649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054156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050104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259679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972843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667537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006122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61392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303386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613493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4178693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053189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4855208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2899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1813570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031325"/>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644307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00023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668191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898695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672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0775" y="5589240"/>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9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Palatino Linotype" panose="02040502050505030304" pitchFamily="18" charset="0"/>
              </a:rPr>
              <a:t>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229289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03569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0773759"/>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Tree>
    <p:extLst>
      <p:ext uri="{BB962C8B-B14F-4D97-AF65-F5344CB8AC3E}">
        <p14:creationId xmlns:p14="http://schemas.microsoft.com/office/powerpoint/2010/main" val="22285446"/>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3440165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3659615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11377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213923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50705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1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4518411"/>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804347"/>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524175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525716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85527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Tree>
    <p:extLst>
      <p:ext uri="{BB962C8B-B14F-4D97-AF65-F5344CB8AC3E}">
        <p14:creationId xmlns:p14="http://schemas.microsoft.com/office/powerpoint/2010/main" val="4022450721"/>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586569"/>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988840"/>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43763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067496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554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01484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31159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748817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2580676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3225215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25198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95405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905124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47149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2789860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246979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780299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9024891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516704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464070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a16="http://schemas.microsoft.com/office/drawing/2014/main" id="{F035BAAB-E50D-46FB-B857-205033FE0E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5218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406574" y="836712"/>
            <a:ext cx="11449272" cy="3231654"/>
          </a:xfrm>
          <a:prstGeom prst="rect">
            <a:avLst/>
          </a:prstGeom>
        </p:spPr>
        <p:txBody>
          <a:bodyPr wrap="square">
            <a:spAutoFit/>
          </a:bodyPr>
          <a:lstStyle/>
          <a:p>
            <a:r>
              <a:rPr lang="en-US" sz="2400" dirty="0">
                <a:solidFill>
                  <a:schemeClr val="bg2">
                    <a:lumMod val="25000"/>
                  </a:schemeClr>
                </a:solidFill>
                <a:latin typeface="Palatino Linotype" panose="02040502050505030304" pitchFamily="18" charset="0"/>
              </a:rPr>
              <a:t>CHECK condition expressions must follow some rules.</a:t>
            </a:r>
          </a:p>
          <a:p>
            <a:endParaRPr lang="en-US" dirty="0">
              <a:solidFill>
                <a:schemeClr val="bg2">
                  <a:lumMod val="2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Non-Deterministic built-in functions (such as AVG, COUNT, RAND, LAST_INSERT_ID, FIRST_VALUE, LAST_VALUE,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6574" y="4293096"/>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2558" y="4656038"/>
            <a:ext cx="11161240" cy="1077218"/>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6C86"/>
              </a:solidFill>
              <a:latin typeface="Palatino Linotype" panose="02040502050505030304" pitchFamily="18" charset="0"/>
            </a:endParaRPr>
          </a:p>
          <a:p>
            <a:r>
              <a:rPr lang="en-US" dirty="0">
                <a:solidFill>
                  <a:schemeClr val="bg2">
                    <a:lumMod val="25000"/>
                  </a:schemeClr>
                </a:solidFill>
                <a:latin typeface="Palatino Linotype" panose="02040502050505030304" pitchFamily="18" charset="0"/>
              </a:rPr>
              <a:t>Prior to MySQL 8.0.16, CREATE TABLE permits only the following limited version of table CHECK constraint syntax, which is parsed and ignored.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324409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'hBase',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816614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Tree>
    <p:extLst>
      <p:ext uri="{BB962C8B-B14F-4D97-AF65-F5344CB8AC3E}">
        <p14:creationId xmlns:p14="http://schemas.microsoft.com/office/powerpoint/2010/main" val="23966048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5735166" y="1628800"/>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166" y="4101696"/>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09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38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550590" y="1382287"/>
            <a:ext cx="11089232" cy="230832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Why do we need databases?</a:t>
            </a:r>
          </a:p>
          <a:p>
            <a:endParaRPr lang="en-US" sz="2000" dirty="0">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We </a:t>
            </a:r>
            <a:r>
              <a:rPr lang="en-US" sz="2000" b="1" dirty="0">
                <a:solidFill>
                  <a:srgbClr val="222222"/>
                </a:solidFill>
                <a:latin typeface="Palatino Linotype" panose="02040502050505030304" pitchFamily="18" charset="0"/>
                <a:cs typeface="Arial" panose="020B0604020202020204" pitchFamily="34" charset="0"/>
              </a:rPr>
              <a:t>need databases</a:t>
            </a:r>
            <a:r>
              <a:rPr lang="en-US" sz="2000" dirty="0">
                <a:solidFill>
                  <a:srgbClr val="222222"/>
                </a:solidFill>
                <a:latin typeface="Palatino Linotype" panose="02040502050505030304" pitchFamily="18" charset="0"/>
                <a:cs typeface="Arial" panose="020B0604020202020204" pitchFamily="34" charset="0"/>
              </a:rPr>
              <a:t> because they organize data in a manner which allows us to </a:t>
            </a:r>
            <a:r>
              <a:rPr lang="en-US" sz="2000" dirty="0">
                <a:solidFill>
                  <a:srgbClr val="006C86"/>
                </a:solidFill>
                <a:latin typeface="Palatino Linotype" panose="02040502050505030304" pitchFamily="18" charset="0"/>
                <a:cs typeface="Arial" panose="020B0604020202020204" pitchFamily="34" charset="0"/>
              </a:rPr>
              <a:t>store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query</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sort</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and </a:t>
            </a:r>
            <a:r>
              <a:rPr lang="en-US" sz="2000" dirty="0">
                <a:solidFill>
                  <a:srgbClr val="006C86"/>
                </a:solidFill>
                <a:latin typeface="Palatino Linotype" panose="02040502050505030304" pitchFamily="18" charset="0"/>
                <a:cs typeface="Arial" panose="020B0604020202020204" pitchFamily="34" charset="0"/>
              </a:rPr>
              <a:t>manipulate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in various ways.</a:t>
            </a:r>
            <a:r>
              <a:rPr lang="en-US" sz="2000" dirty="0">
                <a:solidFill>
                  <a:srgbClr val="006C86"/>
                </a:solidFill>
                <a:latin typeface="Palatino Linotype" panose="02040502050505030304" pitchFamily="18" charset="0"/>
                <a:cs typeface="Arial" panose="020B0604020202020204" pitchFamily="34" charset="0"/>
              </a:rPr>
              <a:t> </a:t>
            </a:r>
            <a:r>
              <a:rPr lang="en-US" sz="2000" dirty="0">
                <a:solidFill>
                  <a:srgbClr val="C74C49"/>
                </a:solidFill>
                <a:latin typeface="Palatino Linotype" panose="02040502050505030304" pitchFamily="18" charset="0"/>
                <a:cs typeface="Arial" panose="020B0604020202020204" pitchFamily="34" charset="0"/>
              </a:rPr>
              <a:t>Databases allow us to do this.</a:t>
            </a:r>
          </a:p>
          <a:p>
            <a:endParaRPr lang="en-US" sz="2000" dirty="0">
              <a:solidFill>
                <a:srgbClr val="222222"/>
              </a:solidFill>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Palatino Linotype" panose="02040502050505030304" pitchFamily="18"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40E3735F-FB70-4CCC-B843-12E37431C3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2559"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4637"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4637"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0" y="5877272"/>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4758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741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8388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6641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4969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2903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1848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78582" y="1382286"/>
            <a:ext cx="11233248" cy="248215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4 Important Roles of Database in Industry.</a:t>
            </a:r>
          </a:p>
          <a:p>
            <a:endParaRPr lang="en-US" sz="1500" dirty="0">
              <a:latin typeface="Palatino Linotype" panose="02040502050505030304" pitchFamily="18"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D72B9119-5FC2-4F7C-96C6-A64508AB7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2432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a:t>
            </a:r>
            <a:r>
              <a:rPr lang="en-US"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solidFill>
                  <a:srgbClr val="FF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 </a:t>
            </a:r>
            <a:r>
              <a:rPr lang="en-US" dirty="0">
                <a:solidFill>
                  <a:srgbClr val="FF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a:t>
            </a:r>
            <a:r>
              <a:rPr lang="en-US"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employee</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39489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auto_increment 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solidFill>
                <a:schemeClr val="bg1">
                  <a:lumMod val="65000"/>
                </a:schemeClr>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9598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358733"/>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numeric column, MySQL automatically adds the UNSIGNED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156537879"/>
              </p:ext>
            </p:extLst>
          </p:nvPr>
        </p:nvGraphicFramePr>
        <p:xfrm>
          <a:off x="1188769" y="1228810"/>
          <a:ext cx="9812874"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r>
                        <a:rPr lang="en-IN" sz="1800" dirty="0">
                          <a:latin typeface="Arial" panose="020B0604020202020204" pitchFamily="34" charset="0"/>
                          <a:cs typeface="Arial" panose="020B0604020202020204" pitchFamily="34" charset="0"/>
                        </a:rPr>
                        <a:t>ID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172392" y="1017329"/>
            <a:ext cx="4768304" cy="184665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employee </a:t>
            </a:r>
            <a:r>
              <a:rPr lang="en-IN" sz="1600" dirty="0">
                <a:solidFill>
                  <a:schemeClr val="bg1">
                    <a:lumMod val="65000"/>
                  </a:schemeClr>
                </a:solidFill>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      ID </a:t>
            </a:r>
            <a:r>
              <a:rPr lang="en-IN" sz="1600" dirty="0">
                <a:solidFill>
                  <a:srgbClr val="834689"/>
                </a:solidFill>
                <a:latin typeface="Arial" panose="020B0604020202020204" pitchFamily="34" charset="0"/>
                <a:cs typeface="Arial" panose="020B0604020202020204" pitchFamily="34" charset="0"/>
              </a:rPr>
              <a:t>int </a:t>
            </a:r>
            <a:r>
              <a:rPr lang="en-IN" sz="1600" dirty="0">
                <a:solidFill>
                  <a:srgbClr val="FF0000"/>
                </a:solidFill>
                <a:latin typeface="Arial" panose="020B0604020202020204" pitchFamily="34" charset="0"/>
                <a:cs typeface="Arial" panose="020B0604020202020204" pitchFamily="34" charset="0"/>
              </a:rPr>
              <a:t>zerofill auto_increment primary</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firstName </a:t>
            </a:r>
            <a:r>
              <a:rPr lang="en-IN" sz="1600" dirty="0">
                <a:solidFill>
                  <a:srgbClr val="834689"/>
                </a:solidFill>
                <a:latin typeface="Arial" panose="020B0604020202020204" pitchFamily="34" charset="0"/>
                <a:cs typeface="Arial" panose="020B0604020202020204" pitchFamily="34" charset="0"/>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salary </a:t>
            </a:r>
            <a:r>
              <a:rPr lang="en-IN" sz="1600" dirty="0">
                <a:solidFill>
                  <a:srgbClr val="834689"/>
                </a:solidFill>
                <a:latin typeface="Arial" panose="020B0604020202020204" pitchFamily="34" charset="0"/>
                <a:cs typeface="Arial" panose="020B0604020202020204" pitchFamily="34" charset="0"/>
              </a:rPr>
              <a:t>int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commission </a:t>
            </a:r>
            <a:r>
              <a:rPr lang="en-IN" sz="1600" dirty="0">
                <a:solidFill>
                  <a:srgbClr val="834689"/>
                </a:solidFill>
                <a:latin typeface="Arial" panose="020B0604020202020204" pitchFamily="34" charset="0"/>
                <a:cs typeface="Arial" panose="020B0604020202020204" pitchFamily="34" charset="0"/>
              </a:rPr>
              <a:t>int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4</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      total </a:t>
            </a:r>
            <a:r>
              <a:rPr lang="en-IN" sz="1600" dirty="0">
                <a:solidFill>
                  <a:srgbClr val="834689"/>
                </a:solidFill>
                <a:latin typeface="Arial" panose="020B0604020202020204" pitchFamily="34" charset="0"/>
                <a:cs typeface="Arial" panose="020B0604020202020204" pitchFamily="34" charset="0"/>
              </a:rPr>
              <a:t>int </a:t>
            </a:r>
            <a:r>
              <a:rPr lang="en-IN" sz="1600" dirty="0">
                <a:solidFill>
                  <a:srgbClr val="FF0000"/>
                </a:solidFill>
                <a:latin typeface="Arial" panose="020B0604020202020204" pitchFamily="34" charset="0"/>
                <a:cs typeface="Arial" panose="020B0604020202020204" pitchFamily="34" charset="0"/>
              </a:rPr>
              <a:t>default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salary + commission</a:t>
            </a:r>
            <a:r>
              <a:rPr lang="en-IN" sz="1600" dirty="0">
                <a:solidFill>
                  <a:schemeClr val="bg1">
                    <a:lumMod val="65000"/>
                  </a:schemeClr>
                </a:solidFill>
                <a:latin typeface="Arial" panose="020B0604020202020204" pitchFamily="34" charset="0"/>
                <a:cs typeface="Arial" panose="020B0604020202020204" pitchFamily="34" charset="0"/>
              </a:rPr>
              <a:t>)</a:t>
            </a:r>
            <a:endParaRPr lang="en-IN" sz="1600" dirty="0">
              <a:solidFill>
                <a:schemeClr val="accent6">
                  <a:lumMod val="50000"/>
                </a:schemeClr>
              </a:solidFill>
              <a:latin typeface="Arial" panose="020B0604020202020204" pitchFamily="34" charset="0"/>
              <a:cs typeface="Arial" panose="020B0604020202020204" pitchFamily="34" charset="0"/>
            </a:endParaRPr>
          </a:p>
          <a:p>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 ;</a:t>
            </a:r>
            <a:endParaRPr lang="en-IN" sz="16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234135" y="1028846"/>
            <a:ext cx="6783886" cy="135421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NULL</a:t>
            </a:r>
            <a:r>
              <a:rPr lang="en-IN" sz="1600" dirty="0">
                <a:latin typeface="Arial" panose="020B0604020202020204" pitchFamily="34" charset="0"/>
                <a:cs typeface="Arial" panose="020B0604020202020204" pitchFamily="34" charset="0"/>
              </a:rPr>
              <a:t>, 'ram', 4700, </a:t>
            </a:r>
            <a:r>
              <a:rPr lang="en-IN" sz="1600" dirty="0">
                <a:solidFill>
                  <a:srgbClr val="834689"/>
                </a:solidFill>
                <a:latin typeface="Arial" panose="020B0604020202020204" pitchFamily="34" charset="0"/>
                <a:cs typeface="Arial" panose="020B0604020202020204" pitchFamily="34" charset="0"/>
              </a:rPr>
              <a:t>NULL</a:t>
            </a:r>
            <a:r>
              <a:rPr lang="en-IN" sz="1600" dirty="0">
                <a:solidFill>
                  <a:schemeClr val="tx1">
                    <a:lumMod val="95000"/>
                    <a:lumOff val="5000"/>
                  </a:schemeClr>
                </a:solidFill>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(0, '</a:t>
            </a:r>
            <a:r>
              <a:rPr lang="en-IN" sz="1600" dirty="0" err="1">
                <a:latin typeface="Arial" panose="020B0604020202020204" pitchFamily="34" charset="0"/>
                <a:cs typeface="Arial" panose="020B0604020202020204" pitchFamily="34" charset="0"/>
              </a:rPr>
              <a:t>pankaj</a:t>
            </a:r>
            <a:r>
              <a:rPr lang="en-IN" sz="1600" dirty="0">
                <a:latin typeface="Arial" panose="020B0604020202020204" pitchFamily="34" charset="0"/>
                <a:cs typeface="Arial" panose="020B0604020202020204" pitchFamily="34" charset="0"/>
              </a:rPr>
              <a:t>', 3400, 400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(100, '</a:t>
            </a:r>
            <a:r>
              <a:rPr lang="en-IN" sz="1600" dirty="0" err="1">
                <a:latin typeface="Arial" panose="020B0604020202020204" pitchFamily="34" charset="0"/>
                <a:cs typeface="Arial" panose="020B0604020202020204" pitchFamily="34" charset="0"/>
              </a:rPr>
              <a:t>rajan</a:t>
            </a:r>
            <a:r>
              <a:rPr lang="en-IN" sz="1600" dirty="0">
                <a:latin typeface="Arial" panose="020B0604020202020204" pitchFamily="34" charset="0"/>
                <a:cs typeface="Arial" panose="020B0604020202020204" pitchFamily="34" charset="0"/>
              </a:rPr>
              <a:t>', 3200, </a:t>
            </a:r>
            <a:r>
              <a:rPr lang="en-IN" sz="1600" dirty="0">
                <a:solidFill>
                  <a:srgbClr val="834689"/>
                </a:solidFill>
                <a:latin typeface="Arial" panose="020B0604020202020204" pitchFamily="34" charset="0"/>
                <a:cs typeface="Arial" panose="020B0604020202020204" pitchFamily="34" charset="0"/>
              </a:rPr>
              <a:t>NULL</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NULL</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ninad</a:t>
            </a:r>
            <a:r>
              <a:rPr lang="en-IN" sz="1600" dirty="0">
                <a:latin typeface="Arial" panose="020B0604020202020204" pitchFamily="34" charset="0"/>
                <a:cs typeface="Arial" panose="020B0604020202020204" pitchFamily="34" charset="0"/>
              </a:rPr>
              <a:t>', 2600, 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cs typeface="Arial" panose="020B0604020202020204" pitchFamily="34" charset="0"/>
              </a:rPr>
              <a:t> employee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(0, 'omkar', 4500, 300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207893"/>
            <a:ext cx="1144927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solidFill>
                  <a:schemeClr val="tx1">
                    <a:lumMod val="95000"/>
                    <a:lumOff val="5000"/>
                  </a:schemeClr>
                </a:solidFill>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cs typeface="Arial" panose="020B0604020202020204" pitchFamily="34" charset="0"/>
              </a:rPr>
              <a:t>-200, '</a:t>
            </a:r>
            <a:r>
              <a:rPr lang="en-IN" dirty="0" err="1">
                <a:solidFill>
                  <a:schemeClr val="tx1">
                    <a:lumMod val="95000"/>
                    <a:lumOff val="5000"/>
                  </a:schemeClr>
                </a:solidFill>
                <a:latin typeface="Arial" panose="020B0604020202020204" pitchFamily="34" charset="0"/>
                <a:cs typeface="Arial" panose="020B0604020202020204" pitchFamily="34" charset="0"/>
              </a:rPr>
              <a:t>rajan</a:t>
            </a:r>
            <a:r>
              <a:rPr lang="en-IN" dirty="0">
                <a:solidFill>
                  <a:schemeClr val="tx1">
                    <a:lumMod val="95000"/>
                    <a:lumOff val="5000"/>
                  </a:schemeClr>
                </a:solidFill>
                <a:latin typeface="Arial" panose="020B0604020202020204" pitchFamily="34" charset="0"/>
                <a:cs typeface="Arial" panose="020B0604020202020204" pitchFamily="34" charset="0"/>
              </a:rPr>
              <a:t>', 3000, 300 , default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solidFill>
                  <a:schemeClr val="tx1">
                    <a:lumMod val="95000"/>
                    <a:lumOff val="5000"/>
                  </a:schemeClr>
                </a:solidFill>
                <a:latin typeface="Arial" panose="020B0604020202020204" pitchFamily="34" charset="0"/>
                <a:cs typeface="Arial" panose="020B0604020202020204" pitchFamily="34" charset="0"/>
              </a:rPr>
              <a:t> ID, length</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salary, length</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FROM</a:t>
            </a:r>
            <a:r>
              <a:rPr lang="en-US" dirty="0">
                <a:solidFill>
                  <a:schemeClr val="tx1">
                    <a:lumMod val="95000"/>
                    <a:lumOff val="5000"/>
                  </a:schemeClr>
                </a:solidFill>
                <a:latin typeface="Arial" panose="020B0604020202020204" pitchFamily="34" charset="0"/>
                <a:cs typeface="Arial" panose="020B0604020202020204" pitchFamily="34" charset="0"/>
              </a:rPr>
              <a:t> employee;</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708920"/>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301208"/>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745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574" y="1371602"/>
            <a:ext cx="11305256" cy="2554545"/>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Construct database queries using Structured Query Language (</a:t>
            </a:r>
            <a:r>
              <a:rPr lang="en-US" sz="2000" b="1" i="1" dirty="0">
                <a:solidFill>
                  <a:srgbClr val="222222"/>
                </a:solidFill>
                <a:latin typeface="Palatino Linotype" panose="02040502050505030304" pitchFamily="18" charset="0"/>
                <a:cs typeface="Arial" panose="020B0604020202020204" pitchFamily="34" charset="0"/>
              </a:rPr>
              <a:t>SQL</a:t>
            </a:r>
            <a:r>
              <a:rPr lang="en-US" sz="2000" dirty="0">
                <a:solidFill>
                  <a:srgbClr val="222222"/>
                </a:solidFill>
                <a:latin typeface="Palatino Linotype" panose="02040502050505030304" pitchFamily="18" charset="0"/>
                <a:cs typeface="Arial" panose="020B0604020202020204" pitchFamily="34" charset="0"/>
              </a:rPr>
              <a:t>).</a:t>
            </a:r>
            <a:endParaRPr lang="en-US" sz="2000" dirty="0">
              <a:latin typeface="Palatino Linotype" panose="02040502050505030304" pitchFamily="18"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F8CEF67C-92DC-40C7-B77D-4142F4E96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987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538922" y="3212069"/>
            <a:ext cx="51125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 itself.</a:t>
            </a:r>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6843052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42697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348861"/>
            <a:ext cx="4752528"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332492"/>
            <a:ext cx="5472607"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5180999"/>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4" grpId="0"/>
      <p:bldP spid="15" grpId="0"/>
      <p:bldP spid="16" grpId="0"/>
      <p:bldP spid="17" grpId="0"/>
      <p:bldP spid="18"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3154004"/>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731548"/>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 users;</a:t>
            </a:r>
          </a:p>
        </p:txBody>
      </p:sp>
    </p:spTree>
    <p:extLst>
      <p:ext uri="{BB962C8B-B14F-4D97-AF65-F5344CB8AC3E}">
        <p14:creationId xmlns:p14="http://schemas.microsoft.com/office/powerpoint/2010/main" val="158017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p:txBody>
      </p: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2223907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13537051"/>
              </p:ext>
            </p:extLst>
          </p:nvPr>
        </p:nvGraphicFramePr>
        <p:xfrm>
          <a:off x="406574" y="836711"/>
          <a:ext cx="11377264" cy="5966154"/>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361872CA-52F5-482F-9ACC-E5430DCC16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85416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77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731630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108524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41632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studentID10View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studentViewWithCheck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studentTotalMarksView AS </a:t>
            </a: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STUDENTID, </a:t>
            </a:r>
            <a:r>
              <a:rPr lang="en-US" b="1" dirty="0">
                <a:solidFill>
                  <a:srgbClr val="0077AA"/>
                </a:solidFill>
                <a:latin typeface="Arial" panose="020B0604020202020204" pitchFamily="34" charset="0"/>
              </a:rPr>
              <a:t>SUM</a:t>
            </a:r>
            <a:r>
              <a:rPr lang="en-US" dirty="0">
                <a:latin typeface="Arial" panose="020B0604020202020204" pitchFamily="34" charset="0"/>
                <a:ea typeface="Times New Roman" panose="02020603050405020304" pitchFamily="18" charset="0"/>
              </a:rPr>
              <a:t>(MARKS) "TOTAL MARKS OF 10TH, 12TH, AND DEGREE"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student_qualifications </a:t>
            </a:r>
            <a:r>
              <a:rPr lang="en-US" dirty="0">
                <a:solidFill>
                  <a:srgbClr val="0077AA"/>
                </a:solidFill>
                <a:latin typeface="Arial" panose="020B0604020202020204" pitchFamily="34" charset="0"/>
              </a:rPr>
              <a:t>GROUP BY </a:t>
            </a:r>
            <a:r>
              <a:rPr lang="en-US" dirty="0">
                <a:latin typeface="Arial" panose="020B0604020202020204" pitchFamily="34" charset="0"/>
                <a:ea typeface="Times New Roman" panose="02020603050405020304" pitchFamily="18" charset="0"/>
              </a:rPr>
              <a:t>STUDENTID;</a:t>
            </a:r>
            <a:endParaRPr lang="en-IN" dirty="0">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STUDENT.*, ADDRESS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4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primary key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64870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81267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8912</TotalTime>
  <Words>43099</Words>
  <Application>Microsoft Office PowerPoint</Application>
  <PresentationFormat>Custom</PresentationFormat>
  <Paragraphs>5350</Paragraphs>
  <Slides>572</Slides>
  <Notes>21</Notes>
  <HiddenSlides>98</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572</vt:i4>
      </vt:variant>
    </vt:vector>
  </HeadingPairs>
  <TitlesOfParts>
    <vt:vector size="601"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Light</vt:lpstr>
      <vt:lpstr>Segoe UI Semilight</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2254</cp:revision>
  <dcterms:created xsi:type="dcterms:W3CDTF">2019-04-24T09:11:59Z</dcterms:created>
  <dcterms:modified xsi:type="dcterms:W3CDTF">2020-05-18T02:42:40Z</dcterms:modified>
</cp:coreProperties>
</file>